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2"/>
  </p:sldMasterIdLst>
  <p:notesMasterIdLst>
    <p:notesMasterId r:id="rId33"/>
  </p:notesMasterIdLst>
  <p:sldIdLst>
    <p:sldId id="306" r:id="rId3"/>
    <p:sldId id="307" r:id="rId4"/>
    <p:sldId id="308" r:id="rId5"/>
    <p:sldId id="282" r:id="rId6"/>
    <p:sldId id="300" r:id="rId7"/>
    <p:sldId id="287" r:id="rId8"/>
    <p:sldId id="312" r:id="rId9"/>
    <p:sldId id="279" r:id="rId10"/>
    <p:sldId id="296" r:id="rId11"/>
    <p:sldId id="294" r:id="rId12"/>
    <p:sldId id="301" r:id="rId13"/>
    <p:sldId id="277" r:id="rId14"/>
    <p:sldId id="305" r:id="rId15"/>
    <p:sldId id="271" r:id="rId16"/>
    <p:sldId id="302" r:id="rId17"/>
    <p:sldId id="275" r:id="rId18"/>
    <p:sldId id="276" r:id="rId19"/>
    <p:sldId id="284" r:id="rId20"/>
    <p:sldId id="1729" r:id="rId21"/>
    <p:sldId id="283" r:id="rId22"/>
    <p:sldId id="304" r:id="rId23"/>
    <p:sldId id="1730" r:id="rId24"/>
    <p:sldId id="1731" r:id="rId25"/>
    <p:sldId id="1732" r:id="rId26"/>
    <p:sldId id="1733" r:id="rId27"/>
    <p:sldId id="1734" r:id="rId28"/>
    <p:sldId id="1735" r:id="rId29"/>
    <p:sldId id="286" r:id="rId30"/>
    <p:sldId id="1736" r:id="rId31"/>
    <p:sldId id="293" r:id="rId32"/>
  </p:sldIdLst>
  <p:sldSz cx="12192000" cy="6858000"/>
  <p:notesSz cx="6858000" cy="9144000"/>
  <p:embeddedFontLst>
    <p:embeddedFont>
      <p:font typeface="Bahnschrift" panose="020B0502040204020203" pitchFamily="34" charset="0"/>
      <p:regular r:id="rId34"/>
      <p:bold r:id="rId35"/>
    </p:embeddedFont>
    <p:embeddedFont>
      <p:font typeface="Bahnschrift Light" panose="020B0502040204020203" pitchFamily="34" charset="0"/>
      <p:regular r:id="rId36"/>
    </p:embeddedFont>
    <p:embeddedFont>
      <p:font typeface="Bahnschrift SemiBold" panose="020B0502040204020203" pitchFamily="34" charset="0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Segoe UI Light" panose="020B0502040204020203" pitchFamily="34" charset="0"/>
      <p:regular r:id="rId50"/>
      <p:italic r:id="rId51"/>
    </p:embeddedFont>
    <p:embeddedFont>
      <p:font typeface="等线" panose="02010600030101010101" pitchFamily="2" charset="-122"/>
      <p:regular r:id="rId52"/>
      <p:bold r:id="rId53"/>
    </p:embeddedFont>
    <p:embeddedFont>
      <p:font typeface="等线 Light" panose="02010600030101010101" pitchFamily="2" charset="-122"/>
      <p:regular r:id="rId54"/>
    </p:embeddedFont>
    <p:embeddedFont>
      <p:font typeface="华文仿宋" panose="02010600040101010101" pitchFamily="2" charset="-122"/>
      <p:regular r:id="rId55"/>
    </p:embeddedFont>
    <p:embeddedFont>
      <p:font typeface="微软雅黑" panose="020B0503020204020204" pitchFamily="34" charset="-122"/>
      <p:regular r:id="rId56"/>
      <p:bold r:id="rId57"/>
    </p:embeddedFont>
    <p:embeddedFont>
      <p:font typeface="微软雅黑 Light" panose="020B0502040204020203" pitchFamily="34" charset="-122"/>
      <p:regular r:id="rId5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6C0ADCD-9B21-4B4E-81F4-D029941C5F11}">
          <p14:sldIdLst>
            <p14:sldId id="306"/>
            <p14:sldId id="307"/>
          </p14:sldIdLst>
        </p14:section>
        <p14:section name="01" id="{323D56B3-B6AF-439D-8403-89F9B3D679AA}">
          <p14:sldIdLst>
            <p14:sldId id="308"/>
            <p14:sldId id="282"/>
          </p14:sldIdLst>
        </p14:section>
        <p14:section name="02" id="{FFB18997-9C44-4656-ABFA-A1742D3ED1CF}">
          <p14:sldIdLst>
            <p14:sldId id="300"/>
            <p14:sldId id="287"/>
            <p14:sldId id="312"/>
            <p14:sldId id="279"/>
            <p14:sldId id="296"/>
            <p14:sldId id="294"/>
          </p14:sldIdLst>
        </p14:section>
        <p14:section name="03" id="{BE505F90-EAB2-4B6B-84AB-AEF251CA4037}">
          <p14:sldIdLst>
            <p14:sldId id="301"/>
            <p14:sldId id="277"/>
            <p14:sldId id="305"/>
            <p14:sldId id="271"/>
          </p14:sldIdLst>
        </p14:section>
        <p14:section name="04" id="{542FBE3C-68B4-4D6D-8803-099EA0863FDA}">
          <p14:sldIdLst>
            <p14:sldId id="302"/>
            <p14:sldId id="275"/>
            <p14:sldId id="276"/>
            <p14:sldId id="284"/>
            <p14:sldId id="1729"/>
            <p14:sldId id="283"/>
            <p14:sldId id="304"/>
            <p14:sldId id="1730"/>
            <p14:sldId id="1731"/>
            <p14:sldId id="1732"/>
            <p14:sldId id="1733"/>
            <p14:sldId id="1734"/>
            <p14:sldId id="1735"/>
            <p14:sldId id="286"/>
            <p14:sldId id="1736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d sun" initials="gs" lastIdx="1" clrIdx="0">
    <p:extLst>
      <p:ext uri="{19B8F6BF-5375-455C-9EA6-DF929625EA0E}">
        <p15:presenceInfo xmlns:p15="http://schemas.microsoft.com/office/powerpoint/2012/main" userId="gd sun" providerId="None"/>
      </p:ext>
    </p:extLst>
  </p:cmAuthor>
  <p:cmAuthor id="2" name="孙 淼" initials="孙" lastIdx="1" clrIdx="1">
    <p:extLst>
      <p:ext uri="{19B8F6BF-5375-455C-9EA6-DF929625EA0E}">
        <p15:presenceInfo xmlns:p15="http://schemas.microsoft.com/office/powerpoint/2012/main" userId="8c5f00a5aafe88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92F"/>
    <a:srgbClr val="B85459"/>
    <a:srgbClr val="AB2B2B"/>
    <a:srgbClr val="183E50"/>
    <a:srgbClr val="EEEEEE"/>
    <a:srgbClr val="D9D7DA"/>
    <a:srgbClr val="FFFFFF"/>
    <a:srgbClr val="C00000"/>
    <a:srgbClr val="3B5A69"/>
    <a:srgbClr val="E8E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65" y="326"/>
      </p:cViewPr>
      <p:guideLst>
        <p:guide orient="horz" pos="2160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3C6B4-4E13-4F48-83F5-AFEC18C82BD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13B7-AE7D-4DF5-97C8-6E6B191AA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7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A3CF0-A90F-416F-B09C-0243318F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1EF6-A9BB-447C-AC38-8F178735DDA8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00B55-515C-44CF-B475-A275E01F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33535-F3E1-4E28-9027-F43D5A3C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65D6-8441-4E78-B5FF-2897A4076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41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21E606-2494-41C9-ABA8-22A4FC4C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1EF6-A9BB-447C-AC38-8F178735DDA8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854B38-DE26-4402-BA43-E453D4C2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466144-7FB5-4154-80B4-CCEB42F7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65D6-8441-4E78-B5FF-2897A4076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008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1F929E-8BB4-4EFB-937B-96E9D02D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1EF6-A9BB-447C-AC38-8F178735DDA8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927F96-729B-4C8D-B676-4AEDE898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35450-6D20-4163-BF84-428403BB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65D6-8441-4E78-B5FF-2897A4076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6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CEAFA6-8441-4AE1-939C-BDC16CC72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1EF6-A9BB-447C-AC38-8F178735DDA8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86E7EA-3FF3-4C7A-A117-2497F403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53841E-5065-4E4D-B08C-9F492123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65D6-8441-4E78-B5FF-2897A4076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77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1CBE9-EC46-4E54-A122-128A38D4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E246BD-0CCB-4B4A-8A63-A091247B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1EF6-A9BB-447C-AC38-8F178735DDA8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3CC500-1A44-484B-B59E-5DD9E1A3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C80C7-1931-4227-BEEE-DF22A137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65D6-8441-4E78-B5FF-2897A4076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7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895BFC-9F38-4E46-A83B-3ACDB296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51EF6-A9BB-447C-AC38-8F178735DDA8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F2E7E4-F4A3-4BC5-AD16-86A61032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F62635-D8EE-4DAB-94DB-EFEE8AD8C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65D6-8441-4E78-B5FF-2897A4076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13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70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745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76876-3DF8-48EE-ACDE-3C0B51CBA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51EF6-A9BB-447C-AC38-8F178735DDA8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83751C-DD7D-4041-A64A-324E85264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1BE63-4C9C-4F50-9BA2-10E57C0DC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B65D6-8441-4E78-B5FF-2897A40763C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7CB9BAE-7195-4790-9705-9EC105A259EA}"/>
              </a:ext>
            </a:extLst>
          </p:cNvPr>
          <p:cNvGrpSpPr/>
          <p:nvPr userDrawn="1"/>
        </p:nvGrpSpPr>
        <p:grpSpPr>
          <a:xfrm>
            <a:off x="9716321" y="393675"/>
            <a:ext cx="2179754" cy="521413"/>
            <a:chOff x="9205483" y="280849"/>
            <a:chExt cx="2517243" cy="54846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B76CE4A-8165-4C38-A6D9-1DEB8FDF7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83" y="280849"/>
              <a:ext cx="618914" cy="54846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AAA59BD-442E-4323-A747-62AE54ECD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038" y="341346"/>
              <a:ext cx="2050688" cy="464823"/>
            </a:xfrm>
            <a:prstGeom prst="rect">
              <a:avLst/>
            </a:prstGeom>
          </p:spPr>
        </p:pic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149C578-30DC-4D8B-B217-2F30FCFE815F}"/>
              </a:ext>
            </a:extLst>
          </p:cNvPr>
          <p:cNvCxnSpPr>
            <a:cxnSpLocks/>
          </p:cNvCxnSpPr>
          <p:nvPr userDrawn="1"/>
        </p:nvCxnSpPr>
        <p:spPr>
          <a:xfrm>
            <a:off x="420130" y="981075"/>
            <a:ext cx="11351741" cy="0"/>
          </a:xfrm>
          <a:prstGeom prst="line">
            <a:avLst/>
          </a:prstGeom>
          <a:ln w="12700">
            <a:solidFill>
              <a:srgbClr val="AB2B2B">
                <a:alpha val="62000"/>
              </a:srgbClr>
            </a:solidFill>
          </a:ln>
          <a:effectLst>
            <a:outerShdw blurRad="50800" dist="38100" dir="5400000" algn="t" rotWithShape="0">
              <a:srgbClr val="D9D7DA">
                <a:alpha val="6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35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31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17166F1A-617E-4750-BE8E-F0266392469F}"/>
              </a:ext>
            </a:extLst>
          </p:cNvPr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FCD336-9368-44E5-BCBF-1D8DE298A8AC}"/>
              </a:ext>
            </a:extLst>
          </p:cNvPr>
          <p:cNvGrpSpPr/>
          <p:nvPr/>
        </p:nvGrpSpPr>
        <p:grpSpPr>
          <a:xfrm>
            <a:off x="5275200" y="395225"/>
            <a:ext cx="1641600" cy="1548948"/>
            <a:chOff x="3498748" y="1114963"/>
            <a:chExt cx="5194503" cy="49013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0FB19F2-11AB-4A96-B09B-8B8C4FBAA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893" y="1114963"/>
              <a:ext cx="3799345" cy="371069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3DE303B-8D6B-4167-B3E2-8DD280AC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748" y="4838870"/>
              <a:ext cx="5194503" cy="1177419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5231231-6275-407C-A9B8-BD99DA1CB5A1}"/>
              </a:ext>
            </a:extLst>
          </p:cNvPr>
          <p:cNvCxnSpPr/>
          <p:nvPr/>
        </p:nvCxnSpPr>
        <p:spPr>
          <a:xfrm>
            <a:off x="2486290" y="2432693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2C127F0-0A88-4255-B555-05934C4BA238}"/>
              </a:ext>
            </a:extLst>
          </p:cNvPr>
          <p:cNvCxnSpPr/>
          <p:nvPr/>
        </p:nvCxnSpPr>
        <p:spPr>
          <a:xfrm>
            <a:off x="2486290" y="4401169"/>
            <a:ext cx="7219421" cy="0"/>
          </a:xfrm>
          <a:prstGeom prst="line">
            <a:avLst/>
          </a:prstGeom>
          <a:ln w="1270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D4EFCDF-2CBB-4BA7-BBFF-0CA1448B0ADB}"/>
              </a:ext>
            </a:extLst>
          </p:cNvPr>
          <p:cNvSpPr txBox="1"/>
          <p:nvPr/>
        </p:nvSpPr>
        <p:spPr>
          <a:xfrm>
            <a:off x="1401648" y="2586176"/>
            <a:ext cx="9388704" cy="107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5600" b="1" spc="20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en-US" altLang="zh-CN" sz="5600" b="1" spc="20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5600" b="1" spc="20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网上购物系统</a:t>
            </a:r>
            <a:endParaRPr lang="zh-CN" altLang="en-US" sz="5600" b="1" spc="200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DA3119-304D-4C52-A13B-BDA6304708DD}"/>
              </a:ext>
            </a:extLst>
          </p:cNvPr>
          <p:cNvSpPr txBox="1"/>
          <p:nvPr/>
        </p:nvSpPr>
        <p:spPr>
          <a:xfrm>
            <a:off x="4459686" y="3761706"/>
            <a:ext cx="3272628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spc="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计算机科学与技术</a:t>
            </a:r>
            <a:r>
              <a:rPr lang="en-US" altLang="zh-CN" b="1" spc="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18-2</a:t>
            </a:r>
            <a:r>
              <a:rPr lang="zh-CN" altLang="en-US" b="1" spc="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班</a:t>
            </a:r>
            <a:endParaRPr lang="zh-CN" altLang="en-US" b="1" spc="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CE0E7-FE6F-4A27-8DEE-C870219A82CB}"/>
              </a:ext>
            </a:extLst>
          </p:cNvPr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33CDC5-EBD6-4911-91C1-A1154407030E}"/>
              </a:ext>
            </a:extLst>
          </p:cNvPr>
          <p:cNvSpPr/>
          <p:nvPr/>
        </p:nvSpPr>
        <p:spPr>
          <a:xfrm rot="19677627">
            <a:off x="1696366" y="-112363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55137C-BED8-48D1-AE17-D1D762197166}"/>
              </a:ext>
            </a:extLst>
          </p:cNvPr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01394C-0A70-495C-BFCA-146912A9CCF8}"/>
              </a:ext>
            </a:extLst>
          </p:cNvPr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6693C7-CF28-49A3-8E8B-240A872E9268}"/>
              </a:ext>
            </a:extLst>
          </p:cNvPr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7305426-7FCA-4A41-8503-E09FCD5BA2A9}"/>
              </a:ext>
            </a:extLst>
          </p:cNvPr>
          <p:cNvSpPr/>
          <p:nvPr/>
        </p:nvSpPr>
        <p:spPr>
          <a:xfrm flipV="1">
            <a:off x="-1" y="-5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41345189-D739-40DB-9835-E1B5570E7446}"/>
              </a:ext>
            </a:extLst>
          </p:cNvPr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FCD58176-D67D-4C4F-BB58-0EF508B501C5}"/>
              </a:ext>
            </a:extLst>
          </p:cNvPr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3779CBC7-EED8-4E8F-954B-C191961E181E}"/>
              </a:ext>
            </a:extLst>
          </p:cNvPr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A2C175-D5C1-43A6-A7F2-84632F9C3C01}"/>
              </a:ext>
            </a:extLst>
          </p:cNvPr>
          <p:cNvSpPr txBox="1"/>
          <p:nvPr/>
        </p:nvSpPr>
        <p:spPr>
          <a:xfrm>
            <a:off x="5301347" y="5543485"/>
            <a:ext cx="1589306" cy="365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600" spc="100">
                <a:latin typeface="Bahnschrift Light" panose="020B0502040204020203" pitchFamily="34" charset="0"/>
                <a:ea typeface="微软雅黑" panose="020B0503020204020204" pitchFamily="34" charset="-122"/>
              </a:rPr>
              <a:t>2021-04-26</a:t>
            </a:r>
            <a:endParaRPr lang="zh-CN" altLang="en-US" sz="1600" spc="100" dirty="0">
              <a:latin typeface="Bahnschrift Ligh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0E5816-555C-484C-850B-34BE113EC17D}"/>
              </a:ext>
            </a:extLst>
          </p:cNvPr>
          <p:cNvSpPr txBox="1"/>
          <p:nvPr/>
        </p:nvSpPr>
        <p:spPr>
          <a:xfrm>
            <a:off x="4478510" y="4633662"/>
            <a:ext cx="3272628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spc="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孙淼 李东清 高燊 黄家森</a:t>
            </a:r>
            <a:endParaRPr lang="zh-CN" altLang="en-US" b="1" spc="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7357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BD034E-B747-4231-9676-B173B838C28C}"/>
              </a:ext>
            </a:extLst>
          </p:cNvPr>
          <p:cNvSpPr txBox="1"/>
          <p:nvPr/>
        </p:nvSpPr>
        <p:spPr>
          <a:xfrm>
            <a:off x="904693" y="395460"/>
            <a:ext cx="4389202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可行性研究</a:t>
            </a:r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操作可行性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4AA55F-1393-431D-918C-0EA1574595E3}"/>
              </a:ext>
            </a:extLst>
          </p:cNvPr>
          <p:cNvSpPr txBox="1"/>
          <p:nvPr/>
        </p:nvSpPr>
        <p:spPr>
          <a:xfrm>
            <a:off x="2816267" y="2965493"/>
            <a:ext cx="6993242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具</a:t>
            </a:r>
            <a:r>
              <a:rPr lang="zh-CN" altLang="zh-CN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备完整的购物网站功能、结构简单、容易使用、并设有促销广告和店标自定义功能，操作简单，不需懂得太多的计算机知识，登录到后台，点点鼠标，在线设置轻松设置各项功能及添加要出售的商品</a:t>
            </a: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082AA2-B1E5-47AB-B2E8-BC89209F0D4E}"/>
              </a:ext>
            </a:extLst>
          </p:cNvPr>
          <p:cNvSpPr txBox="1"/>
          <p:nvPr/>
        </p:nvSpPr>
        <p:spPr>
          <a:xfrm>
            <a:off x="345986" y="322484"/>
            <a:ext cx="841129" cy="67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400" b="1" spc="10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3400" spc="100" dirty="0">
              <a:solidFill>
                <a:srgbClr val="A6292F"/>
              </a:solidFill>
              <a:latin typeface="Bahnschrift SemiBold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1ECD21-3618-4471-A960-A0BBF2427B67}"/>
              </a:ext>
            </a:extLst>
          </p:cNvPr>
          <p:cNvSpPr/>
          <p:nvPr/>
        </p:nvSpPr>
        <p:spPr>
          <a:xfrm rot="18947745">
            <a:off x="-1752156" y="6323680"/>
            <a:ext cx="5168984" cy="4874730"/>
          </a:xfrm>
          <a:prstGeom prst="rect">
            <a:avLst/>
          </a:prstGeom>
          <a:noFill/>
          <a:ln w="6350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56C659-CBCE-4845-A8AD-B5FF891529EF}"/>
              </a:ext>
            </a:extLst>
          </p:cNvPr>
          <p:cNvSpPr/>
          <p:nvPr/>
        </p:nvSpPr>
        <p:spPr>
          <a:xfrm rot="19001798">
            <a:off x="-549206" y="6446744"/>
            <a:ext cx="2948056" cy="29265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C10DBE8-BF71-4FAD-BC3B-886FF74D09E6}"/>
              </a:ext>
            </a:extLst>
          </p:cNvPr>
          <p:cNvCxnSpPr>
            <a:cxnSpLocks/>
          </p:cNvCxnSpPr>
          <p:nvPr/>
        </p:nvCxnSpPr>
        <p:spPr>
          <a:xfrm>
            <a:off x="-250310" y="3264122"/>
            <a:ext cx="4093752" cy="4093752"/>
          </a:xfrm>
          <a:prstGeom prst="line">
            <a:avLst/>
          </a:prstGeom>
          <a:ln w="193675">
            <a:solidFill>
              <a:srgbClr val="C00000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5F9ACF0A-148D-4D2F-A177-ABE297DE1C4C}"/>
              </a:ext>
            </a:extLst>
          </p:cNvPr>
          <p:cNvSpPr/>
          <p:nvPr/>
        </p:nvSpPr>
        <p:spPr>
          <a:xfrm>
            <a:off x="2841433" y="1986688"/>
            <a:ext cx="3630515" cy="546753"/>
          </a:xfrm>
          <a:prstGeom prst="rect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D14250-E759-4D11-AC8C-81924CD5012F}"/>
              </a:ext>
            </a:extLst>
          </p:cNvPr>
          <p:cNvSpPr txBox="1"/>
          <p:nvPr/>
        </p:nvSpPr>
        <p:spPr>
          <a:xfrm>
            <a:off x="3015270" y="1986688"/>
            <a:ext cx="329761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操作简单，结构合理</a:t>
            </a:r>
            <a:endParaRPr lang="zh-CN" altLang="en-US" sz="24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47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F85DA8BB-0D84-4DD4-A30D-8B7CF11D5446}"/>
              </a:ext>
            </a:extLst>
          </p:cNvPr>
          <p:cNvSpPr/>
          <p:nvPr/>
        </p:nvSpPr>
        <p:spPr>
          <a:xfrm>
            <a:off x="1648141" y="-5"/>
            <a:ext cx="9145090" cy="5011815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4EFCDF-2CBB-4BA7-BBFF-0CA1448B0ADB}"/>
              </a:ext>
            </a:extLst>
          </p:cNvPr>
          <p:cNvSpPr txBox="1"/>
          <p:nvPr/>
        </p:nvSpPr>
        <p:spPr>
          <a:xfrm>
            <a:off x="3606918" y="2806886"/>
            <a:ext cx="4970346" cy="114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60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60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CE0E7-FE6F-4A27-8DEE-C870219A82CB}"/>
              </a:ext>
            </a:extLst>
          </p:cNvPr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33CDC5-EBD6-4911-91C1-A1154407030E}"/>
              </a:ext>
            </a:extLst>
          </p:cNvPr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55137C-BED8-48D1-AE17-D1D762197166}"/>
              </a:ext>
            </a:extLst>
          </p:cNvPr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01394C-0A70-495C-BFCA-146912A9CCF8}"/>
              </a:ext>
            </a:extLst>
          </p:cNvPr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6693C7-CF28-49A3-8E8B-240A872E9268}"/>
              </a:ext>
            </a:extLst>
          </p:cNvPr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7305426-7FCA-4A41-8503-E09FCD5BA2A9}"/>
              </a:ext>
            </a:extLst>
          </p:cNvPr>
          <p:cNvSpPr/>
          <p:nvPr/>
        </p:nvSpPr>
        <p:spPr>
          <a:xfrm flipV="1">
            <a:off x="-1" y="-5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41345189-D739-40DB-9835-E1B5570E7446}"/>
              </a:ext>
            </a:extLst>
          </p:cNvPr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FCD58176-D67D-4C4F-BB58-0EF508B501C5}"/>
              </a:ext>
            </a:extLst>
          </p:cNvPr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3779CBC7-EED8-4E8F-954B-C191961E181E}"/>
              </a:ext>
            </a:extLst>
          </p:cNvPr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097BCA-04E8-4D63-9C65-EA0CE9AE56E6}"/>
              </a:ext>
            </a:extLst>
          </p:cNvPr>
          <p:cNvSpPr/>
          <p:nvPr/>
        </p:nvSpPr>
        <p:spPr>
          <a:xfrm>
            <a:off x="3430953" y="2625969"/>
            <a:ext cx="5322277" cy="1602154"/>
          </a:xfrm>
          <a:prstGeom prst="rect">
            <a:avLst/>
          </a:prstGeom>
          <a:noFill/>
          <a:ln w="12700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0BEC12-6520-4249-94A7-164579407166}"/>
              </a:ext>
            </a:extLst>
          </p:cNvPr>
          <p:cNvSpPr txBox="1"/>
          <p:nvPr/>
        </p:nvSpPr>
        <p:spPr>
          <a:xfrm>
            <a:off x="5665837" y="1512115"/>
            <a:ext cx="860326" cy="84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4400" b="1" spc="1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4400" spc="100" dirty="0">
              <a:solidFill>
                <a:srgbClr val="A6292F"/>
              </a:solidFill>
              <a:latin typeface="Bahnschrift SemiBold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FFA7E9A-5B9C-4193-B3C5-3AC134F73796}"/>
              </a:ext>
            </a:extLst>
          </p:cNvPr>
          <p:cNvCxnSpPr/>
          <p:nvPr/>
        </p:nvCxnSpPr>
        <p:spPr>
          <a:xfrm>
            <a:off x="3430953" y="4228123"/>
            <a:ext cx="5322277" cy="0"/>
          </a:xfrm>
          <a:prstGeom prst="line">
            <a:avLst/>
          </a:prstGeom>
          <a:ln w="38100">
            <a:solidFill>
              <a:srgbClr val="A629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250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007F278F-2BAE-4ED4-8507-830FE9F70B5E}"/>
              </a:ext>
            </a:extLst>
          </p:cNvPr>
          <p:cNvSpPr txBox="1"/>
          <p:nvPr/>
        </p:nvSpPr>
        <p:spPr>
          <a:xfrm>
            <a:off x="1886959" y="4663098"/>
            <a:ext cx="1448161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会员用例</a:t>
            </a:r>
            <a:endParaRPr lang="zh-CN" altLang="en-US" sz="20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1A8ED4C-7571-4315-B5E5-DD491D62CC71}"/>
              </a:ext>
            </a:extLst>
          </p:cNvPr>
          <p:cNvSpPr txBox="1"/>
          <p:nvPr/>
        </p:nvSpPr>
        <p:spPr>
          <a:xfrm>
            <a:off x="5867540" y="4690352"/>
            <a:ext cx="1448161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游客用例</a:t>
            </a:r>
            <a:endParaRPr lang="zh-CN" altLang="en-US" sz="20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99FA748-513A-4190-9C50-E0E0F8D02708}"/>
              </a:ext>
            </a:extLst>
          </p:cNvPr>
          <p:cNvSpPr txBox="1"/>
          <p:nvPr/>
        </p:nvSpPr>
        <p:spPr>
          <a:xfrm>
            <a:off x="9288353" y="4690352"/>
            <a:ext cx="1829261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管理员用例</a:t>
            </a:r>
            <a:endParaRPr lang="zh-CN" altLang="en-US" sz="20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C97DFD7-24C7-4908-BA6D-545AD79BA71A}"/>
              </a:ext>
            </a:extLst>
          </p:cNvPr>
          <p:cNvSpPr txBox="1"/>
          <p:nvPr/>
        </p:nvSpPr>
        <p:spPr>
          <a:xfrm>
            <a:off x="345986" y="5199418"/>
            <a:ext cx="4530109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个人信息修改，查找（浏览）商品，查看商品详细信息，对购物车中的商品进行添加，删除，修改，订单提交，订单浏览。</a:t>
            </a:r>
            <a:endParaRPr lang="zh-CN" altLang="en-US" sz="1400" b="1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5FBBA2E-3F2E-403E-A69D-C2ADFD272B96}"/>
              </a:ext>
            </a:extLst>
          </p:cNvPr>
          <p:cNvSpPr txBox="1"/>
          <p:nvPr/>
        </p:nvSpPr>
        <p:spPr>
          <a:xfrm>
            <a:off x="4876096" y="5217346"/>
            <a:ext cx="3431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/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查找（浏览）商品，查看商品详细信息，其中包括店铺信用度和商品评价等。 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62EC2B5-6FB8-460B-88C6-474410A4EE32}"/>
              </a:ext>
            </a:extLst>
          </p:cNvPr>
          <p:cNvSpPr txBox="1"/>
          <p:nvPr/>
        </p:nvSpPr>
        <p:spPr>
          <a:xfrm>
            <a:off x="8446374" y="5203080"/>
            <a:ext cx="3513221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留言管理、消息发布、订单管理、会员管理、商品管理、管理员管理。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E9C357-E0C0-43D5-B493-EDBC4B920DF1}"/>
              </a:ext>
            </a:extLst>
          </p:cNvPr>
          <p:cNvGrpSpPr/>
          <p:nvPr/>
        </p:nvGrpSpPr>
        <p:grpSpPr>
          <a:xfrm>
            <a:off x="345986" y="322484"/>
            <a:ext cx="4306219" cy="672685"/>
            <a:chOff x="345986" y="322484"/>
            <a:chExt cx="4306219" cy="67268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65E9CF-F8E9-48D6-B4FE-7936A6E3A313}"/>
                </a:ext>
              </a:extLst>
            </p:cNvPr>
            <p:cNvSpPr txBox="1"/>
            <p:nvPr/>
          </p:nvSpPr>
          <p:spPr>
            <a:xfrm>
              <a:off x="904692" y="395460"/>
              <a:ext cx="3747513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需求分析</a:t>
              </a:r>
              <a:r>
                <a:rPr lang="en-US" altLang="zh-CN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业务用例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79357A6-8149-481C-9DC8-EB16D0DF1A8A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 dirty="0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B8A72E9F-DD66-4804-AC6F-F0B4D1EC31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6" y="1259634"/>
            <a:ext cx="3964305" cy="31623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1F4B0D6-6854-47A7-B534-719B776C91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20" y="1259634"/>
            <a:ext cx="3857625" cy="30289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D80B71A-AA8E-4F5B-B595-0855DFC10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374" y="1156575"/>
            <a:ext cx="2777046" cy="35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2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E9C357-E0C0-43D5-B493-EDBC4B920DF1}"/>
              </a:ext>
            </a:extLst>
          </p:cNvPr>
          <p:cNvGrpSpPr/>
          <p:nvPr/>
        </p:nvGrpSpPr>
        <p:grpSpPr>
          <a:xfrm>
            <a:off x="345986" y="322484"/>
            <a:ext cx="6359614" cy="672685"/>
            <a:chOff x="345986" y="322484"/>
            <a:chExt cx="6359614" cy="67268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65E9CF-F8E9-48D6-B4FE-7936A6E3A313}"/>
                </a:ext>
              </a:extLst>
            </p:cNvPr>
            <p:cNvSpPr txBox="1"/>
            <p:nvPr/>
          </p:nvSpPr>
          <p:spPr>
            <a:xfrm>
              <a:off x="904692" y="395460"/>
              <a:ext cx="5800908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需求分析</a:t>
              </a:r>
              <a:r>
                <a:rPr lang="en-US" altLang="zh-CN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数据库设计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79357A6-8149-481C-9DC8-EB16D0DF1A8A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 dirty="0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7153BAA-6385-4C5A-B424-A03628DCF806}"/>
              </a:ext>
            </a:extLst>
          </p:cNvPr>
          <p:cNvSpPr/>
          <p:nvPr/>
        </p:nvSpPr>
        <p:spPr>
          <a:xfrm>
            <a:off x="7471611" y="1761058"/>
            <a:ext cx="3706091" cy="720438"/>
          </a:xfrm>
          <a:prstGeom prst="rect">
            <a:avLst/>
          </a:prstGeom>
          <a:solidFill>
            <a:srgbClr val="A6292F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A6C240C-14EA-433B-ABB1-D432DCBC7577}"/>
              </a:ext>
            </a:extLst>
          </p:cNvPr>
          <p:cNvSpPr/>
          <p:nvPr/>
        </p:nvSpPr>
        <p:spPr>
          <a:xfrm>
            <a:off x="7471610" y="2814003"/>
            <a:ext cx="3706091" cy="720438"/>
          </a:xfrm>
          <a:prstGeom prst="rect">
            <a:avLst/>
          </a:prstGeom>
          <a:solidFill>
            <a:srgbClr val="A6292F">
              <a:alpha val="8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3AE228-3B3E-4F6B-B06F-D8F23DD50245}"/>
              </a:ext>
            </a:extLst>
          </p:cNvPr>
          <p:cNvSpPr/>
          <p:nvPr/>
        </p:nvSpPr>
        <p:spPr>
          <a:xfrm>
            <a:off x="7471610" y="3818457"/>
            <a:ext cx="3706091" cy="720438"/>
          </a:xfrm>
          <a:prstGeom prst="rect">
            <a:avLst/>
          </a:prstGeom>
          <a:solidFill>
            <a:srgbClr val="A6292F">
              <a:alpha val="6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96C77D0-6C44-4649-A7E1-7BBB26C76779}"/>
              </a:ext>
            </a:extLst>
          </p:cNvPr>
          <p:cNvSpPr/>
          <p:nvPr/>
        </p:nvSpPr>
        <p:spPr>
          <a:xfrm>
            <a:off x="7471610" y="4822911"/>
            <a:ext cx="3706091" cy="720438"/>
          </a:xfrm>
          <a:prstGeom prst="rect">
            <a:avLst/>
          </a:prstGeom>
          <a:solidFill>
            <a:srgbClr val="A6292F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B390444B-4464-41F3-937C-41FAFEF1D900}"/>
              </a:ext>
            </a:extLst>
          </p:cNvPr>
          <p:cNvSpPr/>
          <p:nvPr/>
        </p:nvSpPr>
        <p:spPr>
          <a:xfrm rot="16200000">
            <a:off x="7076756" y="1975805"/>
            <a:ext cx="297873" cy="235527"/>
          </a:xfrm>
          <a:prstGeom prst="triangle">
            <a:avLst/>
          </a:prstGeom>
          <a:solidFill>
            <a:srgbClr val="A6292F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6E53C1F0-1862-412C-842D-DBEBC202ADCF}"/>
              </a:ext>
            </a:extLst>
          </p:cNvPr>
          <p:cNvSpPr/>
          <p:nvPr/>
        </p:nvSpPr>
        <p:spPr>
          <a:xfrm rot="16200000">
            <a:off x="7090610" y="3056458"/>
            <a:ext cx="297873" cy="235527"/>
          </a:xfrm>
          <a:prstGeom prst="triangle">
            <a:avLst/>
          </a:prstGeom>
          <a:solidFill>
            <a:srgbClr val="A6292F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4C947BB1-6801-4FE5-A241-D22DA62412EF}"/>
              </a:ext>
            </a:extLst>
          </p:cNvPr>
          <p:cNvSpPr/>
          <p:nvPr/>
        </p:nvSpPr>
        <p:spPr>
          <a:xfrm rot="16200000">
            <a:off x="7076756" y="3988173"/>
            <a:ext cx="297873" cy="235527"/>
          </a:xfrm>
          <a:prstGeom prst="triangle">
            <a:avLst/>
          </a:prstGeom>
          <a:solidFill>
            <a:srgbClr val="A6292F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54F7BC64-C81A-407D-A1BD-1B4A7C0FAA1F}"/>
              </a:ext>
            </a:extLst>
          </p:cNvPr>
          <p:cNvSpPr/>
          <p:nvPr/>
        </p:nvSpPr>
        <p:spPr>
          <a:xfrm rot="16200000">
            <a:off x="7090610" y="5068826"/>
            <a:ext cx="297873" cy="235527"/>
          </a:xfrm>
          <a:prstGeom prst="triangle">
            <a:avLst/>
          </a:prstGeom>
          <a:solidFill>
            <a:srgbClr val="A6292F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C7067CE-C0AA-4DDD-B5C4-0BDF5CF1317A}"/>
              </a:ext>
            </a:extLst>
          </p:cNvPr>
          <p:cNvSpPr txBox="1"/>
          <p:nvPr/>
        </p:nvSpPr>
        <p:spPr>
          <a:xfrm>
            <a:off x="7736472" y="1872610"/>
            <a:ext cx="322648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000" b="1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商品信息表</a:t>
            </a:r>
            <a:endParaRPr lang="zh-CN" altLang="en-US" sz="20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DD2C90C-759F-42D5-9772-135FFB69DFA9}"/>
              </a:ext>
            </a:extLst>
          </p:cNvPr>
          <p:cNvSpPr txBox="1"/>
          <p:nvPr/>
        </p:nvSpPr>
        <p:spPr>
          <a:xfrm>
            <a:off x="7736472" y="2922804"/>
            <a:ext cx="322648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000" b="1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订单表</a:t>
            </a:r>
            <a:endParaRPr lang="zh-CN" altLang="en-US" sz="20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CFB4D52-DDAC-45EA-AE97-5F0C458332DC}"/>
              </a:ext>
            </a:extLst>
          </p:cNvPr>
          <p:cNvSpPr txBox="1"/>
          <p:nvPr/>
        </p:nvSpPr>
        <p:spPr>
          <a:xfrm>
            <a:off x="7736472" y="3934848"/>
            <a:ext cx="322648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会员信息表</a:t>
            </a:r>
            <a:endParaRPr lang="zh-CN" altLang="en-US" sz="20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3ECCE2F-F48E-47D4-A0AE-B4E1170BDC1C}"/>
              </a:ext>
            </a:extLst>
          </p:cNvPr>
          <p:cNvSpPr txBox="1"/>
          <p:nvPr/>
        </p:nvSpPr>
        <p:spPr>
          <a:xfrm>
            <a:off x="7736472" y="4962172"/>
            <a:ext cx="322648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购买列表</a:t>
            </a:r>
            <a:endParaRPr lang="zh-CN" altLang="en-US" sz="20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26ADC17-F288-478D-B546-C9C305C67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84" y="1368444"/>
            <a:ext cx="5687954" cy="49295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82501AE-77AE-4C69-B8E1-90C145AC27CA}"/>
              </a:ext>
            </a:extLst>
          </p:cNvPr>
          <p:cNvSpPr txBox="1"/>
          <p:nvPr/>
        </p:nvSpPr>
        <p:spPr>
          <a:xfrm>
            <a:off x="2857180" y="6276562"/>
            <a:ext cx="1448161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0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0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000" b="1" spc="10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584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282FFBF-DADD-4267-978C-420105C08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079665"/>
              </p:ext>
            </p:extLst>
          </p:nvPr>
        </p:nvGraphicFramePr>
        <p:xfrm>
          <a:off x="1687290" y="1306309"/>
          <a:ext cx="8569398" cy="5327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233">
                  <a:extLst>
                    <a:ext uri="{9D8B030D-6E8A-4147-A177-3AD203B41FA5}">
                      <a16:colId xmlns:a16="http://schemas.microsoft.com/office/drawing/2014/main" val="2413134591"/>
                    </a:ext>
                  </a:extLst>
                </a:gridCol>
                <a:gridCol w="1428233">
                  <a:extLst>
                    <a:ext uri="{9D8B030D-6E8A-4147-A177-3AD203B41FA5}">
                      <a16:colId xmlns:a16="http://schemas.microsoft.com/office/drawing/2014/main" val="292532605"/>
                    </a:ext>
                  </a:extLst>
                </a:gridCol>
                <a:gridCol w="1428233">
                  <a:extLst>
                    <a:ext uri="{9D8B030D-6E8A-4147-A177-3AD203B41FA5}">
                      <a16:colId xmlns:a16="http://schemas.microsoft.com/office/drawing/2014/main" val="3352556759"/>
                    </a:ext>
                  </a:extLst>
                </a:gridCol>
                <a:gridCol w="1428233">
                  <a:extLst>
                    <a:ext uri="{9D8B030D-6E8A-4147-A177-3AD203B41FA5}">
                      <a16:colId xmlns:a16="http://schemas.microsoft.com/office/drawing/2014/main" val="2796913953"/>
                    </a:ext>
                  </a:extLst>
                </a:gridCol>
                <a:gridCol w="1428233">
                  <a:extLst>
                    <a:ext uri="{9D8B030D-6E8A-4147-A177-3AD203B41FA5}">
                      <a16:colId xmlns:a16="http://schemas.microsoft.com/office/drawing/2014/main" val="628631356"/>
                    </a:ext>
                  </a:extLst>
                </a:gridCol>
                <a:gridCol w="1428233">
                  <a:extLst>
                    <a:ext uri="{9D8B030D-6E8A-4147-A177-3AD203B41FA5}">
                      <a16:colId xmlns:a16="http://schemas.microsoft.com/office/drawing/2014/main" val="1154624984"/>
                    </a:ext>
                  </a:extLst>
                </a:gridCol>
              </a:tblGrid>
              <a:tr h="8045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字段名称</a:t>
                      </a:r>
                      <a:endParaRPr lang="zh-CN" altLang="en-US" sz="2000" b="1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r>
                        <a:rPr lang="en-US" altLang="zh-CN" sz="2000" b="1" dirty="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r>
                        <a:rPr lang="en-US" altLang="zh-CN" sz="2000" b="1" dirty="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r>
                        <a:rPr lang="en-US" altLang="zh-CN" sz="2000" b="1" dirty="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r>
                        <a:rPr lang="en-US" altLang="zh-CN" sz="2000" b="1" dirty="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r>
                        <a:rPr lang="en-US" altLang="zh-CN" sz="2000" b="1" dirty="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486193"/>
                  </a:ext>
                </a:extLst>
              </a:tr>
              <a:tr h="739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</a:t>
                      </a:r>
                    </a:p>
                    <a:p>
                      <a:pPr algn="ctr"/>
                      <a:r>
                        <a:rPr lang="en-US" altLang="zh-CN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name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varcher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否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否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昵称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402798"/>
                  </a:ext>
                </a:extLst>
              </a:tr>
              <a:tr h="739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userid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否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账号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798666"/>
                  </a:ext>
                </a:extLst>
              </a:tr>
              <a:tr h="739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userpass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varcher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否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否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密码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389451"/>
                  </a:ext>
                </a:extLst>
              </a:tr>
              <a:tr h="739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zip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varcher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否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否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邮编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766100"/>
                  </a:ext>
                </a:extLst>
              </a:tr>
              <a:tr h="739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address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varcher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80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否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否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地址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510"/>
                  </a:ext>
                </a:extLst>
              </a:tr>
              <a:tr h="739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phone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varcher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否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否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电话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65903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C53F4D8-AC0E-4200-AB2F-6ADCBC1938CE}"/>
              </a:ext>
            </a:extLst>
          </p:cNvPr>
          <p:cNvSpPr txBox="1"/>
          <p:nvPr/>
        </p:nvSpPr>
        <p:spPr>
          <a:xfrm>
            <a:off x="178530" y="2404400"/>
            <a:ext cx="1508760" cy="27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endParaRPr lang="en-US" altLang="zh-CN" sz="2000" b="1" spc="1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</a:t>
            </a:r>
            <a:endParaRPr lang="en-US" altLang="zh-CN" sz="2000" b="1" spc="1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endParaRPr lang="en-US" altLang="zh-CN" sz="2000" b="1" spc="1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</a:t>
            </a:r>
            <a:endParaRPr lang="en-US" altLang="zh-CN" sz="2000" b="1" spc="1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endParaRPr lang="en-US" altLang="zh-CN" sz="2000" b="1" spc="1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</a:t>
            </a:r>
            <a:endParaRPr lang="en-US" altLang="zh-CN" sz="2000" b="1" spc="1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zh-CN" altLang="en-US" sz="2000" b="1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994980-C80C-44A4-8EED-4BF96F8F0562}"/>
              </a:ext>
            </a:extLst>
          </p:cNvPr>
          <p:cNvGrpSpPr/>
          <p:nvPr/>
        </p:nvGrpSpPr>
        <p:grpSpPr>
          <a:xfrm>
            <a:off x="345986" y="322484"/>
            <a:ext cx="4546053" cy="672685"/>
            <a:chOff x="345986" y="322484"/>
            <a:chExt cx="4546053" cy="67268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E2A216-40FD-4897-A6A3-8C7C3EDACAB5}"/>
                </a:ext>
              </a:extLst>
            </p:cNvPr>
            <p:cNvSpPr txBox="1"/>
            <p:nvPr/>
          </p:nvSpPr>
          <p:spPr>
            <a:xfrm>
              <a:off x="904692" y="395460"/>
              <a:ext cx="3987347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需求分析</a:t>
              </a:r>
              <a:r>
                <a:rPr lang="en-US" altLang="zh-CN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数据库设计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3C07899-62A5-4180-8476-F36EFFAF46A3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 dirty="0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78783BD7-8148-4490-8DE6-0D68B1284D78}"/>
              </a:ext>
            </a:extLst>
          </p:cNvPr>
          <p:cNvSpPr/>
          <p:nvPr/>
        </p:nvSpPr>
        <p:spPr>
          <a:xfrm>
            <a:off x="1648141" y="-5"/>
            <a:ext cx="9145090" cy="5011815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4EFCDF-2CBB-4BA7-BBFF-0CA1448B0ADB}"/>
              </a:ext>
            </a:extLst>
          </p:cNvPr>
          <p:cNvSpPr txBox="1"/>
          <p:nvPr/>
        </p:nvSpPr>
        <p:spPr>
          <a:xfrm>
            <a:off x="3606918" y="2806886"/>
            <a:ext cx="4970346" cy="114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6000" b="1" spc="4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6000" b="1" spc="4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CE0E7-FE6F-4A27-8DEE-C870219A82CB}"/>
              </a:ext>
            </a:extLst>
          </p:cNvPr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33CDC5-EBD6-4911-91C1-A1154407030E}"/>
              </a:ext>
            </a:extLst>
          </p:cNvPr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55137C-BED8-48D1-AE17-D1D762197166}"/>
              </a:ext>
            </a:extLst>
          </p:cNvPr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01394C-0A70-495C-BFCA-146912A9CCF8}"/>
              </a:ext>
            </a:extLst>
          </p:cNvPr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6693C7-CF28-49A3-8E8B-240A872E9268}"/>
              </a:ext>
            </a:extLst>
          </p:cNvPr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7305426-7FCA-4A41-8503-E09FCD5BA2A9}"/>
              </a:ext>
            </a:extLst>
          </p:cNvPr>
          <p:cNvSpPr/>
          <p:nvPr/>
        </p:nvSpPr>
        <p:spPr>
          <a:xfrm flipV="1">
            <a:off x="-1" y="-5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41345189-D739-40DB-9835-E1B5570E7446}"/>
              </a:ext>
            </a:extLst>
          </p:cNvPr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FCD58176-D67D-4C4F-BB58-0EF508B501C5}"/>
              </a:ext>
            </a:extLst>
          </p:cNvPr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3779CBC7-EED8-4E8F-954B-C191961E181E}"/>
              </a:ext>
            </a:extLst>
          </p:cNvPr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097BCA-04E8-4D63-9C65-EA0CE9AE56E6}"/>
              </a:ext>
            </a:extLst>
          </p:cNvPr>
          <p:cNvSpPr/>
          <p:nvPr/>
        </p:nvSpPr>
        <p:spPr>
          <a:xfrm>
            <a:off x="3430953" y="2625969"/>
            <a:ext cx="5322277" cy="1602154"/>
          </a:xfrm>
          <a:prstGeom prst="rect">
            <a:avLst/>
          </a:prstGeom>
          <a:noFill/>
          <a:ln w="12700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0BEC12-6520-4249-94A7-164579407166}"/>
              </a:ext>
            </a:extLst>
          </p:cNvPr>
          <p:cNvSpPr txBox="1"/>
          <p:nvPr/>
        </p:nvSpPr>
        <p:spPr>
          <a:xfrm>
            <a:off x="5638483" y="1512115"/>
            <a:ext cx="915034" cy="84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4400" b="1" spc="1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4400" b="1" spc="100" dirty="0">
              <a:solidFill>
                <a:srgbClr val="A6292F"/>
              </a:solidFill>
              <a:latin typeface="Bahnschrift SemiBold" panose="020B05020402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FFA7E9A-5B9C-4193-B3C5-3AC134F73796}"/>
              </a:ext>
            </a:extLst>
          </p:cNvPr>
          <p:cNvCxnSpPr/>
          <p:nvPr/>
        </p:nvCxnSpPr>
        <p:spPr>
          <a:xfrm>
            <a:off x="3430953" y="4228123"/>
            <a:ext cx="5322277" cy="0"/>
          </a:xfrm>
          <a:prstGeom prst="line">
            <a:avLst/>
          </a:prstGeom>
          <a:ln w="38100">
            <a:solidFill>
              <a:srgbClr val="A629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3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D98870C-FF83-4A6B-9496-0D241C080E73}"/>
              </a:ext>
            </a:extLst>
          </p:cNvPr>
          <p:cNvSpPr txBox="1"/>
          <p:nvPr/>
        </p:nvSpPr>
        <p:spPr>
          <a:xfrm>
            <a:off x="812676" y="4378425"/>
            <a:ext cx="5183172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合肥工业大学（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Hefei University of Technology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，是中华人民共和国教育部直属的全国重点大学，由教育部、安徽省人民政府、工业和信息化部和国家国防科技工业局共建，是国家世界一流学科建设高校，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平台重点建设高校。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DC2BE7E-1738-4814-A7A2-C6F54AAC24AE}"/>
              </a:ext>
            </a:extLst>
          </p:cNvPr>
          <p:cNvCxnSpPr>
            <a:cxnSpLocks/>
          </p:cNvCxnSpPr>
          <p:nvPr/>
        </p:nvCxnSpPr>
        <p:spPr>
          <a:xfrm>
            <a:off x="6096000" y="4536077"/>
            <a:ext cx="0" cy="1737867"/>
          </a:xfrm>
          <a:prstGeom prst="line">
            <a:avLst/>
          </a:prstGeom>
          <a:ln w="9525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32DE3A78-DA09-4000-BFB4-A4645ACCD03F}"/>
              </a:ext>
            </a:extLst>
          </p:cNvPr>
          <p:cNvGrpSpPr/>
          <p:nvPr/>
        </p:nvGrpSpPr>
        <p:grpSpPr>
          <a:xfrm>
            <a:off x="260733" y="395460"/>
            <a:ext cx="5210426" cy="1046890"/>
            <a:chOff x="260733" y="395460"/>
            <a:chExt cx="5210426" cy="104689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00BC87C-D0C9-4ADD-88F6-359B870E8A54}"/>
                </a:ext>
              </a:extLst>
            </p:cNvPr>
            <p:cNvSpPr txBox="1"/>
            <p:nvPr/>
          </p:nvSpPr>
          <p:spPr>
            <a:xfrm>
              <a:off x="904692" y="395460"/>
              <a:ext cx="4566467" cy="1046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总体设计</a:t>
              </a:r>
              <a:r>
                <a:rPr lang="en-US" altLang="zh-CN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功能层次图</a:t>
              </a:r>
              <a:r>
                <a:rPr lang="zh-CN" altLang="en-US" sz="2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层次图</a:t>
              </a:r>
              <a:endPara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E58265D-F039-40E2-9026-95A042B406E0}"/>
                </a:ext>
              </a:extLst>
            </p:cNvPr>
            <p:cNvSpPr txBox="1"/>
            <p:nvPr/>
          </p:nvSpPr>
          <p:spPr>
            <a:xfrm>
              <a:off x="260733" y="395460"/>
              <a:ext cx="782597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600" b="1" spc="100" dirty="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26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A28752D-040A-4C82-91CB-E7D362E6C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6" y="942213"/>
            <a:ext cx="10305647" cy="53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60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CB54D70-601E-4BCD-AF78-22367FEC5D5C}"/>
              </a:ext>
            </a:extLst>
          </p:cNvPr>
          <p:cNvSpPr/>
          <p:nvPr/>
        </p:nvSpPr>
        <p:spPr>
          <a:xfrm>
            <a:off x="6289766" y="1"/>
            <a:ext cx="5902233" cy="6858000"/>
          </a:xfrm>
          <a:prstGeom prst="rect">
            <a:avLst/>
          </a:prstGeom>
          <a:solidFill>
            <a:srgbClr val="A6292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4855D8-FE45-491F-979C-7E56A6488801}"/>
              </a:ext>
            </a:extLst>
          </p:cNvPr>
          <p:cNvSpPr txBox="1"/>
          <p:nvPr/>
        </p:nvSpPr>
        <p:spPr>
          <a:xfrm>
            <a:off x="6848767" y="471684"/>
            <a:ext cx="4784230" cy="591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</a:t>
            </a:r>
            <a:r>
              <a:rPr lang="zh-CN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是用户与系统交互的最简表示形式，展现了用户和与他相关的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r>
              <a:rPr lang="zh-CN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之间的关系。通过用例图，人们可以获知系统不同种类的用户和用例。用例图也经常和其他图表配合使用。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4BE991E-E2B7-4833-88FE-A602C45BA341}"/>
              </a:ext>
            </a:extLst>
          </p:cNvPr>
          <p:cNvGrpSpPr/>
          <p:nvPr/>
        </p:nvGrpSpPr>
        <p:grpSpPr>
          <a:xfrm>
            <a:off x="408777" y="395460"/>
            <a:ext cx="4803302" cy="564437"/>
            <a:chOff x="408777" y="395460"/>
            <a:chExt cx="4803302" cy="56443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26F6AA1-6399-4486-B81C-FDF00CDD0710}"/>
                </a:ext>
              </a:extLst>
            </p:cNvPr>
            <p:cNvSpPr txBox="1"/>
            <p:nvPr/>
          </p:nvSpPr>
          <p:spPr>
            <a:xfrm>
              <a:off x="904692" y="395460"/>
              <a:ext cx="4307387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总体设计</a:t>
              </a:r>
              <a:r>
                <a:rPr lang="en-US" altLang="zh-CN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系统用例图</a:t>
              </a:r>
              <a:endPara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0185BFC-AC9C-4753-8D6A-8240A30E4E01}"/>
                </a:ext>
              </a:extLst>
            </p:cNvPr>
            <p:cNvSpPr txBox="1"/>
            <p:nvPr/>
          </p:nvSpPr>
          <p:spPr>
            <a:xfrm>
              <a:off x="408777" y="413144"/>
              <a:ext cx="782597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</a:t>
              </a:r>
              <a:r>
                <a:rPr lang="en-US" altLang="zh-CN" sz="2600" b="1" spc="100" dirty="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26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EA73B55-233B-410F-964E-BF81C79DF2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08" y="977581"/>
            <a:ext cx="3298554" cy="57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0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D2E3DF-4159-4AF7-9E00-A744C487BED7}"/>
              </a:ext>
            </a:extLst>
          </p:cNvPr>
          <p:cNvGrpSpPr/>
          <p:nvPr/>
        </p:nvGrpSpPr>
        <p:grpSpPr>
          <a:xfrm>
            <a:off x="361844" y="407347"/>
            <a:ext cx="5261716" cy="1547027"/>
            <a:chOff x="368770" y="395460"/>
            <a:chExt cx="4477549" cy="154702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30F035-590A-4A74-A278-2C14D2EAC608}"/>
                </a:ext>
              </a:extLst>
            </p:cNvPr>
            <p:cNvSpPr txBox="1"/>
            <p:nvPr/>
          </p:nvSpPr>
          <p:spPr>
            <a:xfrm>
              <a:off x="904692" y="395460"/>
              <a:ext cx="3941627" cy="1547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总体设计</a:t>
              </a:r>
              <a:r>
                <a:rPr lang="en-US" altLang="zh-CN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zh-CN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功能活动图</a:t>
              </a:r>
            </a:p>
            <a:p>
              <a:pPr>
                <a:lnSpc>
                  <a:spcPct val="125000"/>
                </a:lnSpc>
              </a:pPr>
              <a:endPara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42D4D90-2429-4C0E-9621-AAAC4F028144}"/>
                </a:ext>
              </a:extLst>
            </p:cNvPr>
            <p:cNvSpPr txBox="1"/>
            <p:nvPr/>
          </p:nvSpPr>
          <p:spPr>
            <a:xfrm>
              <a:off x="368770" y="395460"/>
              <a:ext cx="4387550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600" b="1" spc="100" dirty="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26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0BAF9BD-7C9A-4834-8D8D-C6AF11B1B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2" y="1067085"/>
            <a:ext cx="3033064" cy="2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2918104-4264-44C6-A46D-0C2CCEE939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82" y="1031184"/>
            <a:ext cx="2316020" cy="2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CBF391C-7D71-40AE-97A0-C3A1C4A65E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16" y="752193"/>
            <a:ext cx="18288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5C06EA2-5B0C-469A-886A-0ABBDC4A84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18" y="752193"/>
            <a:ext cx="3127728" cy="24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1F0130B-F7BE-4BCF-9CF4-B4FA6CAB0C0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7" y="3583168"/>
            <a:ext cx="4495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84A02EF-8882-46B4-BA7B-CDEEB0A2012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762" y="3429000"/>
            <a:ext cx="3581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CD96956-C72E-428A-961B-B8475198E6E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4" y="2771775"/>
            <a:ext cx="4305300" cy="4086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64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78783BD7-8148-4490-8DE6-0D68B1284D78}"/>
              </a:ext>
            </a:extLst>
          </p:cNvPr>
          <p:cNvSpPr/>
          <p:nvPr/>
        </p:nvSpPr>
        <p:spPr>
          <a:xfrm>
            <a:off x="1648141" y="-5"/>
            <a:ext cx="9145090" cy="5011815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4EFCDF-2CBB-4BA7-BBFF-0CA1448B0ADB}"/>
              </a:ext>
            </a:extLst>
          </p:cNvPr>
          <p:cNvSpPr txBox="1"/>
          <p:nvPr/>
        </p:nvSpPr>
        <p:spPr>
          <a:xfrm>
            <a:off x="3606918" y="2806886"/>
            <a:ext cx="4970346" cy="114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6000" b="1" spc="4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CN" altLang="en-US" sz="6000" b="1" spc="4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CE0E7-FE6F-4A27-8DEE-C870219A82CB}"/>
              </a:ext>
            </a:extLst>
          </p:cNvPr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33CDC5-EBD6-4911-91C1-A1154407030E}"/>
              </a:ext>
            </a:extLst>
          </p:cNvPr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55137C-BED8-48D1-AE17-D1D762197166}"/>
              </a:ext>
            </a:extLst>
          </p:cNvPr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01394C-0A70-495C-BFCA-146912A9CCF8}"/>
              </a:ext>
            </a:extLst>
          </p:cNvPr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6693C7-CF28-49A3-8E8B-240A872E9268}"/>
              </a:ext>
            </a:extLst>
          </p:cNvPr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7305426-7FCA-4A41-8503-E09FCD5BA2A9}"/>
              </a:ext>
            </a:extLst>
          </p:cNvPr>
          <p:cNvSpPr/>
          <p:nvPr/>
        </p:nvSpPr>
        <p:spPr>
          <a:xfrm flipV="1">
            <a:off x="-1" y="-5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41345189-D739-40DB-9835-E1B5570E7446}"/>
              </a:ext>
            </a:extLst>
          </p:cNvPr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FCD58176-D67D-4C4F-BB58-0EF508B501C5}"/>
              </a:ext>
            </a:extLst>
          </p:cNvPr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3779CBC7-EED8-4E8F-954B-C191961E181E}"/>
              </a:ext>
            </a:extLst>
          </p:cNvPr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097BCA-04E8-4D63-9C65-EA0CE9AE56E6}"/>
              </a:ext>
            </a:extLst>
          </p:cNvPr>
          <p:cNvSpPr/>
          <p:nvPr/>
        </p:nvSpPr>
        <p:spPr>
          <a:xfrm>
            <a:off x="3430953" y="2625969"/>
            <a:ext cx="5322277" cy="1602154"/>
          </a:xfrm>
          <a:prstGeom prst="rect">
            <a:avLst/>
          </a:prstGeom>
          <a:noFill/>
          <a:ln w="12700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0BEC12-6520-4249-94A7-164579407166}"/>
              </a:ext>
            </a:extLst>
          </p:cNvPr>
          <p:cNvSpPr txBox="1"/>
          <p:nvPr/>
        </p:nvSpPr>
        <p:spPr>
          <a:xfrm>
            <a:off x="5638483" y="1512115"/>
            <a:ext cx="915034" cy="84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4400" b="1" spc="10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  <a:endParaRPr lang="zh-CN" altLang="en-US" sz="4400" b="1" spc="100" dirty="0">
              <a:solidFill>
                <a:srgbClr val="A6292F"/>
              </a:solidFill>
              <a:latin typeface="Bahnschrift SemiBold" panose="020B05020402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FFA7E9A-5B9C-4193-B3C5-3AC134F73796}"/>
              </a:ext>
            </a:extLst>
          </p:cNvPr>
          <p:cNvCxnSpPr/>
          <p:nvPr/>
        </p:nvCxnSpPr>
        <p:spPr>
          <a:xfrm>
            <a:off x="3430953" y="4228123"/>
            <a:ext cx="5322277" cy="0"/>
          </a:xfrm>
          <a:prstGeom prst="line">
            <a:avLst/>
          </a:prstGeom>
          <a:ln w="38100">
            <a:solidFill>
              <a:srgbClr val="A629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07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90FCE0E7-FE6F-4A27-8DEE-C870219A82CB}"/>
              </a:ext>
            </a:extLst>
          </p:cNvPr>
          <p:cNvSpPr/>
          <p:nvPr/>
        </p:nvSpPr>
        <p:spPr>
          <a:xfrm rot="19489470">
            <a:off x="1933679" y="160540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33CDC5-EBD6-4911-91C1-A1154407030E}"/>
              </a:ext>
            </a:extLst>
          </p:cNvPr>
          <p:cNvSpPr/>
          <p:nvPr/>
        </p:nvSpPr>
        <p:spPr>
          <a:xfrm rot="19157315">
            <a:off x="2320696" y="-907654"/>
            <a:ext cx="10706562" cy="1016824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55137C-BED8-48D1-AE17-D1D762197166}"/>
              </a:ext>
            </a:extLst>
          </p:cNvPr>
          <p:cNvSpPr/>
          <p:nvPr/>
        </p:nvSpPr>
        <p:spPr>
          <a:xfrm rot="19169479">
            <a:off x="1778781" y="-1459790"/>
            <a:ext cx="11790390" cy="11272513"/>
          </a:xfrm>
          <a:prstGeom prst="rect">
            <a:avLst/>
          </a:prstGeom>
          <a:noFill/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01394C-0A70-495C-BFCA-146912A9CCF8}"/>
              </a:ext>
            </a:extLst>
          </p:cNvPr>
          <p:cNvSpPr/>
          <p:nvPr/>
        </p:nvSpPr>
        <p:spPr>
          <a:xfrm rot="19157315">
            <a:off x="1276088" y="-1961070"/>
            <a:ext cx="12795776" cy="12275073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6693C7-CF28-49A3-8E8B-240A872E9268}"/>
              </a:ext>
            </a:extLst>
          </p:cNvPr>
          <p:cNvSpPr/>
          <p:nvPr/>
        </p:nvSpPr>
        <p:spPr>
          <a:xfrm rot="19157315">
            <a:off x="1134416" y="-2202561"/>
            <a:ext cx="13211963" cy="12782345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ïŝḻïďè">
            <a:extLst>
              <a:ext uri="{FF2B5EF4-FFF2-40B4-BE49-F238E27FC236}">
                <a16:creationId xmlns:a16="http://schemas.microsoft.com/office/drawing/2014/main" id="{E0B61F14-0479-465D-A9AE-B0C192B6025F}"/>
              </a:ext>
            </a:extLst>
          </p:cNvPr>
          <p:cNvSpPr txBox="1"/>
          <p:nvPr/>
        </p:nvSpPr>
        <p:spPr>
          <a:xfrm>
            <a:off x="2164154" y="2282638"/>
            <a:ext cx="2637744" cy="2046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CN" altLang="en-US" sz="7200" dirty="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7200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25000"/>
              </a:lnSpc>
            </a:pPr>
            <a:r>
              <a:rPr lang="en-US" altLang="zh-CN" sz="3200" dirty="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9A69751-768D-4668-9448-78D7D1694808}"/>
              </a:ext>
            </a:extLst>
          </p:cNvPr>
          <p:cNvCxnSpPr/>
          <p:nvPr/>
        </p:nvCxnSpPr>
        <p:spPr>
          <a:xfrm>
            <a:off x="2180003" y="2356287"/>
            <a:ext cx="2606048" cy="0"/>
          </a:xfrm>
          <a:prstGeom prst="line">
            <a:avLst/>
          </a:prstGeom>
          <a:ln w="9525" cap="rnd">
            <a:solidFill>
              <a:srgbClr val="C00000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685574D-055A-4059-BCA4-86BD98C5C737}"/>
              </a:ext>
            </a:extLst>
          </p:cNvPr>
          <p:cNvCxnSpPr/>
          <p:nvPr/>
        </p:nvCxnSpPr>
        <p:spPr>
          <a:xfrm>
            <a:off x="2180003" y="4375719"/>
            <a:ext cx="2606048" cy="0"/>
          </a:xfrm>
          <a:prstGeom prst="line">
            <a:avLst/>
          </a:prstGeom>
          <a:ln w="38100" cap="rnd">
            <a:solidFill>
              <a:srgbClr val="C00000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iŝlídé">
            <a:extLst>
              <a:ext uri="{FF2B5EF4-FFF2-40B4-BE49-F238E27FC236}">
                <a16:creationId xmlns:a16="http://schemas.microsoft.com/office/drawing/2014/main" id="{ABCF5F4D-00AC-4DCD-92E8-BA85955F759E}"/>
              </a:ext>
            </a:extLst>
          </p:cNvPr>
          <p:cNvSpPr/>
          <p:nvPr/>
        </p:nvSpPr>
        <p:spPr bwMode="auto">
          <a:xfrm>
            <a:off x="6172304" y="1606522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2400" b="1">
                <a:solidFill>
                  <a:srgbClr val="C00000"/>
                </a:solidFill>
                <a:latin typeface="Bahnschrift Light" panose="020B0502040204020203" pitchFamily="34" charset="0"/>
                <a:ea typeface="微软雅黑 Light" panose="020B0502040204020203" pitchFamily="34" charset="-122"/>
              </a:rPr>
              <a:t>02</a:t>
            </a:r>
            <a:endParaRPr lang="en-US" altLang="zh-CN" sz="2400" b="1" dirty="0">
              <a:solidFill>
                <a:srgbClr val="C00000"/>
              </a:solidFill>
              <a:latin typeface="Bahnschrift Light" panose="020B050204020402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2A845EA-15BC-4B97-B238-B170ECE97C2D}"/>
              </a:ext>
            </a:extLst>
          </p:cNvPr>
          <p:cNvSpPr txBox="1"/>
          <p:nvPr/>
        </p:nvSpPr>
        <p:spPr>
          <a:xfrm>
            <a:off x="7847909" y="1624157"/>
            <a:ext cx="188608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可行性研究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75C89B-84DC-4DDC-BEB3-D998E42EF87C}"/>
              </a:ext>
            </a:extLst>
          </p:cNvPr>
          <p:cNvSpPr/>
          <p:nvPr/>
        </p:nvSpPr>
        <p:spPr>
          <a:xfrm>
            <a:off x="6107798" y="1563131"/>
            <a:ext cx="4077730" cy="681442"/>
          </a:xfrm>
          <a:prstGeom prst="rect">
            <a:avLst/>
          </a:prstGeom>
          <a:noFill/>
          <a:ln w="9525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íṡļîḓè">
            <a:extLst>
              <a:ext uri="{FF2B5EF4-FFF2-40B4-BE49-F238E27FC236}">
                <a16:creationId xmlns:a16="http://schemas.microsoft.com/office/drawing/2014/main" id="{ACA3845D-F0D1-42DF-BF22-1C644593740B}"/>
              </a:ext>
            </a:extLst>
          </p:cNvPr>
          <p:cNvSpPr/>
          <p:nvPr/>
        </p:nvSpPr>
        <p:spPr bwMode="auto">
          <a:xfrm>
            <a:off x="6172304" y="2411710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2400" b="1">
                <a:solidFill>
                  <a:srgbClr val="C00000"/>
                </a:solidFill>
                <a:latin typeface="Bahnschrift Light" panose="020B0502040204020203" pitchFamily="34" charset="0"/>
                <a:ea typeface="微软雅黑 Light" panose="020B0502040204020203" pitchFamily="34" charset="-122"/>
              </a:rPr>
              <a:t>03</a:t>
            </a:r>
            <a:endParaRPr lang="en-US" altLang="zh-CN" sz="2400" b="1" dirty="0">
              <a:solidFill>
                <a:srgbClr val="C00000"/>
              </a:solidFill>
              <a:latin typeface="Bahnschrift Light" panose="020B050204020402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B13B46-4004-4B84-B0C9-BA8AF93D2634}"/>
              </a:ext>
            </a:extLst>
          </p:cNvPr>
          <p:cNvSpPr txBox="1"/>
          <p:nvPr/>
        </p:nvSpPr>
        <p:spPr>
          <a:xfrm>
            <a:off x="7847909" y="2442400"/>
            <a:ext cx="201185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5108E73-693C-4860-A4D3-E98A2907E456}"/>
              </a:ext>
            </a:extLst>
          </p:cNvPr>
          <p:cNvSpPr/>
          <p:nvPr/>
        </p:nvSpPr>
        <p:spPr>
          <a:xfrm>
            <a:off x="6107799" y="2366712"/>
            <a:ext cx="4077730" cy="681442"/>
          </a:xfrm>
          <a:prstGeom prst="rect">
            <a:avLst/>
          </a:prstGeom>
          <a:noFill/>
          <a:ln w="9525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îṣḻidé">
            <a:extLst>
              <a:ext uri="{FF2B5EF4-FFF2-40B4-BE49-F238E27FC236}">
                <a16:creationId xmlns:a16="http://schemas.microsoft.com/office/drawing/2014/main" id="{D50ED095-A2DC-48A0-8F3B-6D419087E0E4}"/>
              </a:ext>
            </a:extLst>
          </p:cNvPr>
          <p:cNvSpPr/>
          <p:nvPr/>
        </p:nvSpPr>
        <p:spPr bwMode="auto">
          <a:xfrm>
            <a:off x="6161169" y="3225412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2400" b="1">
                <a:solidFill>
                  <a:srgbClr val="C00000"/>
                </a:solidFill>
                <a:latin typeface="Bahnschrift Light" panose="020B0502040204020203" pitchFamily="34" charset="0"/>
                <a:ea typeface="微软雅黑 Light" panose="020B0502040204020203" pitchFamily="34" charset="-122"/>
              </a:rPr>
              <a:t>04</a:t>
            </a:r>
            <a:endParaRPr lang="en-US" altLang="zh-CN" sz="2400" b="1" dirty="0">
              <a:solidFill>
                <a:srgbClr val="C00000"/>
              </a:solidFill>
              <a:latin typeface="Bahnschrift Light" panose="020B050204020402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6482450-B4AD-4AE2-9BBE-9840B3A4464E}"/>
              </a:ext>
            </a:extLst>
          </p:cNvPr>
          <p:cNvSpPr/>
          <p:nvPr/>
        </p:nvSpPr>
        <p:spPr>
          <a:xfrm>
            <a:off x="6096664" y="3183458"/>
            <a:ext cx="4077730" cy="681442"/>
          </a:xfrm>
          <a:prstGeom prst="rect">
            <a:avLst/>
          </a:prstGeom>
          <a:noFill/>
          <a:ln w="9525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ïśḻîḋé">
            <a:extLst>
              <a:ext uri="{FF2B5EF4-FFF2-40B4-BE49-F238E27FC236}">
                <a16:creationId xmlns:a16="http://schemas.microsoft.com/office/drawing/2014/main" id="{A6D539C8-43D3-4C68-A2B3-8589ACF53E8C}"/>
              </a:ext>
            </a:extLst>
          </p:cNvPr>
          <p:cNvSpPr/>
          <p:nvPr/>
        </p:nvSpPr>
        <p:spPr bwMode="auto">
          <a:xfrm>
            <a:off x="6161168" y="4036605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2400" b="1">
                <a:solidFill>
                  <a:srgbClr val="C00000"/>
                </a:solidFill>
                <a:latin typeface="Bahnschrift Light" panose="020B0502040204020203" pitchFamily="34" charset="0"/>
                <a:ea typeface="微软雅黑 Light" panose="020B0502040204020203" pitchFamily="34" charset="-122"/>
              </a:rPr>
              <a:t>05</a:t>
            </a:r>
            <a:endParaRPr lang="en-US" altLang="zh-CN" sz="2400" b="1" dirty="0">
              <a:solidFill>
                <a:srgbClr val="C00000"/>
              </a:solidFill>
              <a:latin typeface="Bahnschrift Light" panose="020B050204020402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6EF1EF2-E281-4DD8-AA5E-6D2EBF7356F2}"/>
              </a:ext>
            </a:extLst>
          </p:cNvPr>
          <p:cNvSpPr txBox="1"/>
          <p:nvPr/>
        </p:nvSpPr>
        <p:spPr>
          <a:xfrm>
            <a:off x="7836773" y="4056719"/>
            <a:ext cx="201185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C90A10D-48F5-496B-86B0-8C24B62078C1}"/>
              </a:ext>
            </a:extLst>
          </p:cNvPr>
          <p:cNvSpPr/>
          <p:nvPr/>
        </p:nvSpPr>
        <p:spPr>
          <a:xfrm>
            <a:off x="6096663" y="4000247"/>
            <a:ext cx="4077730" cy="681442"/>
          </a:xfrm>
          <a:prstGeom prst="rect">
            <a:avLst/>
          </a:prstGeom>
          <a:noFill/>
          <a:ln w="9525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F264353-C839-4ED2-BFAE-9C0E06C7A9F6}"/>
              </a:ext>
            </a:extLst>
          </p:cNvPr>
          <p:cNvSpPr txBox="1"/>
          <p:nvPr/>
        </p:nvSpPr>
        <p:spPr>
          <a:xfrm>
            <a:off x="7836773" y="3239010"/>
            <a:ext cx="201185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EA9E179-A404-4C5E-9535-CE0EAE2820D0}"/>
              </a:ext>
            </a:extLst>
          </p:cNvPr>
          <p:cNvCxnSpPr>
            <a:cxnSpLocks/>
          </p:cNvCxnSpPr>
          <p:nvPr/>
        </p:nvCxnSpPr>
        <p:spPr>
          <a:xfrm>
            <a:off x="6107798" y="2234812"/>
            <a:ext cx="4077730" cy="0"/>
          </a:xfrm>
          <a:prstGeom prst="line">
            <a:avLst/>
          </a:prstGeom>
          <a:ln w="22225" cap="flat">
            <a:solidFill>
              <a:srgbClr val="C00000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CD1774CA-E041-4FC8-87BC-B945A5E7283F}"/>
              </a:ext>
            </a:extLst>
          </p:cNvPr>
          <p:cNvCxnSpPr>
            <a:cxnSpLocks/>
          </p:cNvCxnSpPr>
          <p:nvPr/>
        </p:nvCxnSpPr>
        <p:spPr>
          <a:xfrm>
            <a:off x="6107798" y="3048154"/>
            <a:ext cx="4077730" cy="0"/>
          </a:xfrm>
          <a:prstGeom prst="line">
            <a:avLst/>
          </a:prstGeom>
          <a:ln w="22225" cap="flat">
            <a:solidFill>
              <a:srgbClr val="C00000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839ECCF-549D-4811-9711-000D685CEE89}"/>
              </a:ext>
            </a:extLst>
          </p:cNvPr>
          <p:cNvCxnSpPr>
            <a:cxnSpLocks/>
          </p:cNvCxnSpPr>
          <p:nvPr/>
        </p:nvCxnSpPr>
        <p:spPr>
          <a:xfrm>
            <a:off x="6096663" y="3855379"/>
            <a:ext cx="4077730" cy="0"/>
          </a:xfrm>
          <a:prstGeom prst="line">
            <a:avLst/>
          </a:prstGeom>
          <a:ln w="22225" cap="flat">
            <a:solidFill>
              <a:srgbClr val="C00000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0638B38-3C7D-429C-A2A7-73040059617A}"/>
              </a:ext>
            </a:extLst>
          </p:cNvPr>
          <p:cNvCxnSpPr>
            <a:cxnSpLocks/>
          </p:cNvCxnSpPr>
          <p:nvPr/>
        </p:nvCxnSpPr>
        <p:spPr>
          <a:xfrm>
            <a:off x="6096662" y="4681928"/>
            <a:ext cx="4077730" cy="0"/>
          </a:xfrm>
          <a:prstGeom prst="line">
            <a:avLst/>
          </a:prstGeom>
          <a:ln w="22225" cap="flat">
            <a:solidFill>
              <a:srgbClr val="C00000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ŝlídé">
            <a:extLst>
              <a:ext uri="{FF2B5EF4-FFF2-40B4-BE49-F238E27FC236}">
                <a16:creationId xmlns:a16="http://schemas.microsoft.com/office/drawing/2014/main" id="{6D4A0C29-21B4-431F-ADC9-E8E5DC50F594}"/>
              </a:ext>
            </a:extLst>
          </p:cNvPr>
          <p:cNvSpPr/>
          <p:nvPr/>
        </p:nvSpPr>
        <p:spPr bwMode="auto">
          <a:xfrm>
            <a:off x="6172305" y="716256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2400" b="1" dirty="0">
                <a:solidFill>
                  <a:srgbClr val="C00000"/>
                </a:solidFill>
                <a:latin typeface="Bahnschrift Light" panose="020B0502040204020203" pitchFamily="34" charset="0"/>
                <a:ea typeface="微软雅黑 Light" panose="020B0502040204020203" pitchFamily="34" charset="-122"/>
              </a:rPr>
              <a:t>01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5BD53E0-4DAF-46CF-A67E-2C902DB974A7}"/>
              </a:ext>
            </a:extLst>
          </p:cNvPr>
          <p:cNvSpPr txBox="1"/>
          <p:nvPr/>
        </p:nvSpPr>
        <p:spPr>
          <a:xfrm>
            <a:off x="7863952" y="733891"/>
            <a:ext cx="176715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CDC21C1-85E5-4160-A23C-69FAA56D5D66}"/>
              </a:ext>
            </a:extLst>
          </p:cNvPr>
          <p:cNvSpPr/>
          <p:nvPr/>
        </p:nvSpPr>
        <p:spPr>
          <a:xfrm>
            <a:off x="6107799" y="672865"/>
            <a:ext cx="4077730" cy="681442"/>
          </a:xfrm>
          <a:prstGeom prst="rect">
            <a:avLst/>
          </a:prstGeom>
          <a:noFill/>
          <a:ln w="9525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03379CB-F56D-4002-9370-7FB9AB0F7729}"/>
              </a:ext>
            </a:extLst>
          </p:cNvPr>
          <p:cNvCxnSpPr>
            <a:cxnSpLocks/>
          </p:cNvCxnSpPr>
          <p:nvPr/>
        </p:nvCxnSpPr>
        <p:spPr>
          <a:xfrm>
            <a:off x="6107799" y="1344546"/>
            <a:ext cx="4077730" cy="0"/>
          </a:xfrm>
          <a:prstGeom prst="line">
            <a:avLst/>
          </a:prstGeom>
          <a:ln w="22225" cap="flat">
            <a:solidFill>
              <a:srgbClr val="C00000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ïśḻîḋé">
            <a:extLst>
              <a:ext uri="{FF2B5EF4-FFF2-40B4-BE49-F238E27FC236}">
                <a16:creationId xmlns:a16="http://schemas.microsoft.com/office/drawing/2014/main" id="{8F21FFBE-2343-46B2-89FE-03A278C8E4F4}"/>
              </a:ext>
            </a:extLst>
          </p:cNvPr>
          <p:cNvSpPr/>
          <p:nvPr/>
        </p:nvSpPr>
        <p:spPr bwMode="auto">
          <a:xfrm>
            <a:off x="6160505" y="4860434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2400" b="1">
                <a:solidFill>
                  <a:srgbClr val="C00000"/>
                </a:solidFill>
                <a:latin typeface="Bahnschrift Light" panose="020B0502040204020203" pitchFamily="34" charset="0"/>
                <a:ea typeface="微软雅黑 Light" panose="020B0502040204020203" pitchFamily="34" charset="-122"/>
              </a:rPr>
              <a:t>06</a:t>
            </a:r>
            <a:endParaRPr lang="en-US" altLang="zh-CN" sz="2400" b="1" dirty="0">
              <a:solidFill>
                <a:srgbClr val="C00000"/>
              </a:solidFill>
              <a:latin typeface="Bahnschrift Light" panose="020B050204020402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18B6A5D-713C-4FC8-8EF3-97598D398990}"/>
              </a:ext>
            </a:extLst>
          </p:cNvPr>
          <p:cNvSpPr txBox="1"/>
          <p:nvPr/>
        </p:nvSpPr>
        <p:spPr>
          <a:xfrm>
            <a:off x="7836110" y="4880548"/>
            <a:ext cx="201185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4BB090C-D0B6-42C1-8E12-F937B24BCAB8}"/>
              </a:ext>
            </a:extLst>
          </p:cNvPr>
          <p:cNvSpPr/>
          <p:nvPr/>
        </p:nvSpPr>
        <p:spPr>
          <a:xfrm>
            <a:off x="6096000" y="4824076"/>
            <a:ext cx="4077730" cy="681442"/>
          </a:xfrm>
          <a:prstGeom prst="rect">
            <a:avLst/>
          </a:prstGeom>
          <a:noFill/>
          <a:ln w="9525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B2AFDB1-D099-4BF5-B023-82C1F124203F}"/>
              </a:ext>
            </a:extLst>
          </p:cNvPr>
          <p:cNvCxnSpPr>
            <a:cxnSpLocks/>
          </p:cNvCxnSpPr>
          <p:nvPr/>
        </p:nvCxnSpPr>
        <p:spPr>
          <a:xfrm>
            <a:off x="6095999" y="5505757"/>
            <a:ext cx="4077730" cy="0"/>
          </a:xfrm>
          <a:prstGeom prst="line">
            <a:avLst/>
          </a:prstGeom>
          <a:ln w="22225" cap="flat">
            <a:solidFill>
              <a:srgbClr val="C00000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ïśḻîḋé">
            <a:extLst>
              <a:ext uri="{FF2B5EF4-FFF2-40B4-BE49-F238E27FC236}">
                <a16:creationId xmlns:a16="http://schemas.microsoft.com/office/drawing/2014/main" id="{1D635CEC-2386-43EC-A6F5-F7F70286697D}"/>
              </a:ext>
            </a:extLst>
          </p:cNvPr>
          <p:cNvSpPr/>
          <p:nvPr/>
        </p:nvSpPr>
        <p:spPr bwMode="auto">
          <a:xfrm>
            <a:off x="6172304" y="5680193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2400" b="1">
                <a:solidFill>
                  <a:srgbClr val="C00000"/>
                </a:solidFill>
                <a:latin typeface="Bahnschrift Light" panose="020B0502040204020203" pitchFamily="34" charset="0"/>
                <a:ea typeface="微软雅黑 Light" panose="020B0502040204020203" pitchFamily="34" charset="-122"/>
              </a:rPr>
              <a:t>07</a:t>
            </a:r>
            <a:endParaRPr lang="en-US" altLang="zh-CN" sz="2400" b="1" dirty="0">
              <a:solidFill>
                <a:srgbClr val="C00000"/>
              </a:solidFill>
              <a:latin typeface="Bahnschrift Light" panose="020B050204020402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C4E7504-C441-4A4E-96F6-2CF79978709C}"/>
              </a:ext>
            </a:extLst>
          </p:cNvPr>
          <p:cNvSpPr txBox="1"/>
          <p:nvPr/>
        </p:nvSpPr>
        <p:spPr>
          <a:xfrm>
            <a:off x="7847909" y="5700307"/>
            <a:ext cx="201185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02DB963-0702-45EF-900D-E230A129C99A}"/>
              </a:ext>
            </a:extLst>
          </p:cNvPr>
          <p:cNvSpPr/>
          <p:nvPr/>
        </p:nvSpPr>
        <p:spPr>
          <a:xfrm>
            <a:off x="6107799" y="5643835"/>
            <a:ext cx="4077730" cy="681442"/>
          </a:xfrm>
          <a:prstGeom prst="rect">
            <a:avLst/>
          </a:prstGeom>
          <a:noFill/>
          <a:ln w="9525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580C64E-48F6-4BAD-A6A9-EC8B308B7425}"/>
              </a:ext>
            </a:extLst>
          </p:cNvPr>
          <p:cNvCxnSpPr>
            <a:cxnSpLocks/>
          </p:cNvCxnSpPr>
          <p:nvPr/>
        </p:nvCxnSpPr>
        <p:spPr>
          <a:xfrm>
            <a:off x="6107798" y="6325516"/>
            <a:ext cx="4077730" cy="0"/>
          </a:xfrm>
          <a:prstGeom prst="line">
            <a:avLst/>
          </a:prstGeom>
          <a:ln w="22225" cap="flat">
            <a:solidFill>
              <a:srgbClr val="C00000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907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696F2A-05AC-4A22-BED2-99E6B08950AD}"/>
              </a:ext>
            </a:extLst>
          </p:cNvPr>
          <p:cNvGrpSpPr/>
          <p:nvPr/>
        </p:nvGrpSpPr>
        <p:grpSpPr>
          <a:xfrm>
            <a:off x="345986" y="322484"/>
            <a:ext cx="4675193" cy="672685"/>
            <a:chOff x="345986" y="322484"/>
            <a:chExt cx="4675193" cy="67268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8B82868-74EE-4A91-942C-653931BD929E}"/>
                </a:ext>
              </a:extLst>
            </p:cNvPr>
            <p:cNvSpPr txBox="1"/>
            <p:nvPr/>
          </p:nvSpPr>
          <p:spPr>
            <a:xfrm>
              <a:off x="904693" y="395460"/>
              <a:ext cx="4116486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详细设计</a:t>
              </a:r>
              <a:r>
                <a:rPr lang="en-US" altLang="zh-CN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用例规约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5BAE3EA-CF4D-4C8A-AE6B-B3459AE4295A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3EA291B-505A-4C0B-87FC-12D9A5456D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" y="1068145"/>
            <a:ext cx="3886200" cy="32607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41BBAA-777A-4BD6-9219-B043AE34210C}"/>
              </a:ext>
            </a:extLst>
          </p:cNvPr>
          <p:cNvSpPr txBox="1"/>
          <p:nvPr/>
        </p:nvSpPr>
        <p:spPr>
          <a:xfrm>
            <a:off x="345987" y="4257558"/>
            <a:ext cx="304015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对需求分析中提出的用例进行规约</a:t>
            </a:r>
            <a:r>
              <a:rPr lang="zh-CN" altLang="zh-CN" sz="2400" b="1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1D6A214-ADBB-4F43-801A-4616D3F47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459096"/>
              </p:ext>
            </p:extLst>
          </p:nvPr>
        </p:nvGraphicFramePr>
        <p:xfrm>
          <a:off x="3906251" y="1057048"/>
          <a:ext cx="4886325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120">
                  <a:extLst>
                    <a:ext uri="{9D8B030D-6E8A-4147-A177-3AD203B41FA5}">
                      <a16:colId xmlns:a16="http://schemas.microsoft.com/office/drawing/2014/main" val="2166228245"/>
                    </a:ext>
                  </a:extLst>
                </a:gridCol>
                <a:gridCol w="3672205">
                  <a:extLst>
                    <a:ext uri="{9D8B030D-6E8A-4147-A177-3AD203B41FA5}">
                      <a16:colId xmlns:a16="http://schemas.microsoft.com/office/drawing/2014/main" val="511725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用例名称：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个人信息修改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5960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用例描述：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会员添加及修改自己的信息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9528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参与者：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3914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前置条件：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登录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8644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后置条件：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743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基本路径：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indent="-457200" algn="just"/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：参与者提交登陆信息；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</a:t>
                      </a:r>
                      <a:r>
                        <a:rPr lang="zh-CN" sz="1200" kern="100">
                          <a:effectLst/>
                        </a:rPr>
                        <a:t>：系统显示是否登陆界面；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</a:t>
                      </a:r>
                      <a:r>
                        <a:rPr lang="zh-CN" sz="1200" kern="100">
                          <a:effectLst/>
                        </a:rPr>
                        <a:t>：系统显示会员信息界面；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4</a:t>
                      </a:r>
                      <a:r>
                        <a:rPr lang="zh-CN" sz="1200" kern="100">
                          <a:effectLst/>
                        </a:rPr>
                        <a:t>：会员对个人信息进行浏览和操作；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4042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字段列表：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2585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业务规则：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417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非功能需求：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135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补充说明：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只有注册会员之后才能进行此项操作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088845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C83F55F-864E-4DF4-BBD4-4BC8DA3C0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535069"/>
              </p:ext>
            </p:extLst>
          </p:nvPr>
        </p:nvGraphicFramePr>
        <p:xfrm>
          <a:off x="5092619" y="1780923"/>
          <a:ext cx="4922520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120">
                  <a:extLst>
                    <a:ext uri="{9D8B030D-6E8A-4147-A177-3AD203B41FA5}">
                      <a16:colId xmlns:a16="http://schemas.microsoft.com/office/drawing/2014/main" val="3559638786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3732299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用例名称：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查找（浏览）商品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9241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用例描述：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会员查找（浏览）商品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6362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参与者：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484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前置条件：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登录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439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后置条件：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8196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基本路径：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indent="-457200" algn="just"/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：参与者提交登陆信息；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</a:t>
                      </a:r>
                      <a:r>
                        <a:rPr lang="zh-CN" sz="1200" kern="100">
                          <a:effectLst/>
                        </a:rPr>
                        <a:t>：系统显示是否登陆界面；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</a:t>
                      </a:r>
                      <a:r>
                        <a:rPr lang="zh-CN" sz="1200" kern="100">
                          <a:effectLst/>
                        </a:rPr>
                        <a:t>：系统显示搜索（浏览）界面；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9696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字段列表：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6879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业务规则：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和游客所能够浏览的商品相同，但是页面会显示已经登陆的信息。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3449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非功能需求：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1220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补充说明：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这个是会员登陆之后的界面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9985734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B295586-0F5B-439E-BE92-19CE116A4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59832"/>
              </p:ext>
            </p:extLst>
          </p:nvPr>
        </p:nvGraphicFramePr>
        <p:xfrm>
          <a:off x="6278987" y="2516266"/>
          <a:ext cx="492252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120">
                  <a:extLst>
                    <a:ext uri="{9D8B030D-6E8A-4147-A177-3AD203B41FA5}">
                      <a16:colId xmlns:a16="http://schemas.microsoft.com/office/drawing/2014/main" val="3422413048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915437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用例名称：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查看商品详细信息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36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用例描述：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会员查看商品信息，评价以及信用度等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8057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参与者：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0860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前置条件：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登录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22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后置条件：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1281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基本路径：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indent="-457200" algn="just"/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：参与者提交登陆信息；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</a:t>
                      </a:r>
                      <a:r>
                        <a:rPr lang="zh-CN" sz="1200" kern="100">
                          <a:effectLst/>
                        </a:rPr>
                        <a:t>：系统显示是否登陆界面；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</a:t>
                      </a:r>
                      <a:r>
                        <a:rPr lang="zh-CN" sz="1200" kern="100">
                          <a:effectLst/>
                        </a:rPr>
                        <a:t>：系统显示搜索（浏览）界面；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4</a:t>
                      </a:r>
                      <a:r>
                        <a:rPr lang="zh-CN" sz="1200" kern="100">
                          <a:effectLst/>
                        </a:rPr>
                        <a:t>：系统显示商品详细信息界面；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218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字段列表：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8854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业务规则：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游客同样也能查看商品的详细信息，但是页面会显示已经登陆的信息。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43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非功能需求：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7588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补充说明：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093813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28FB422-5521-4062-89EA-DF4C58F57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913296"/>
              </p:ext>
            </p:extLst>
          </p:nvPr>
        </p:nvGraphicFramePr>
        <p:xfrm>
          <a:off x="6278987" y="3285096"/>
          <a:ext cx="492252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120">
                  <a:extLst>
                    <a:ext uri="{9D8B030D-6E8A-4147-A177-3AD203B41FA5}">
                      <a16:colId xmlns:a16="http://schemas.microsoft.com/office/drawing/2014/main" val="3408531170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990268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用例名称：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对购物车中的商品进行添加，删除，修改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558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用例描述：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会员对所需物品的添加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440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参与者：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358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前置条件：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登录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6459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后置条件：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2214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基本路径：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indent="-457200" algn="just"/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：参与者提交登陆信息；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</a:t>
                      </a:r>
                      <a:r>
                        <a:rPr lang="zh-CN" sz="1200" kern="100">
                          <a:effectLst/>
                        </a:rPr>
                        <a:t>：系统显示是否登陆界面；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</a:t>
                      </a:r>
                      <a:r>
                        <a:rPr lang="zh-CN" sz="1200" kern="100">
                          <a:effectLst/>
                        </a:rPr>
                        <a:t>：系统显示所有物品信息；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4</a:t>
                      </a:r>
                      <a:r>
                        <a:rPr lang="zh-CN" sz="1200" kern="100">
                          <a:effectLst/>
                        </a:rPr>
                        <a:t>：参与者将个人所需物品加入购物车；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5</a:t>
                      </a:r>
                      <a:r>
                        <a:rPr lang="zh-CN" sz="1200" kern="100">
                          <a:effectLst/>
                        </a:rPr>
                        <a:t>：界面显示添加是否成功；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9543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字段列表：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1769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业务规则：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014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非功能需求：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2067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补充说明：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124437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037DBAF-0D08-40E6-B615-86484C238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843705"/>
              </p:ext>
            </p:extLst>
          </p:nvPr>
        </p:nvGraphicFramePr>
        <p:xfrm>
          <a:off x="5092619" y="3993593"/>
          <a:ext cx="492252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120">
                  <a:extLst>
                    <a:ext uri="{9D8B030D-6E8A-4147-A177-3AD203B41FA5}">
                      <a16:colId xmlns:a16="http://schemas.microsoft.com/office/drawing/2014/main" val="1909814465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1579812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用例名称：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订单提交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9964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用例描述：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会员对订单的提交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111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参与者：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158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前置条件：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登录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343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后置条件：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808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基本路径：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indent="-457200" algn="just"/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：参与者提交登陆信息；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</a:t>
                      </a:r>
                      <a:r>
                        <a:rPr lang="zh-CN" sz="1200" kern="100">
                          <a:effectLst/>
                        </a:rPr>
                        <a:t>：系统显示登陆界面；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</a:t>
                      </a:r>
                      <a:r>
                        <a:rPr lang="zh-CN" sz="1200" kern="100">
                          <a:effectLst/>
                        </a:rPr>
                        <a:t>：系统显示订单是否付款；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6516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字段列表：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0134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业务规则：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772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非功能需求：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8229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补充说明：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985956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5414A8D-78A5-471B-9EAB-C6ACF6562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46310"/>
              </p:ext>
            </p:extLst>
          </p:nvPr>
        </p:nvGraphicFramePr>
        <p:xfrm>
          <a:off x="3906251" y="4538411"/>
          <a:ext cx="492252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120">
                  <a:extLst>
                    <a:ext uri="{9D8B030D-6E8A-4147-A177-3AD203B41FA5}">
                      <a16:colId xmlns:a16="http://schemas.microsoft.com/office/drawing/2014/main" val="2234771458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109871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用例名称：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订单浏览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3594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用例描述：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会员对订单的浏览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9019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参与者：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会员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4500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前置条件：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登录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194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后置条件：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099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基本路径：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indent="-457200" algn="just"/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：参与者提交登陆信息；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</a:t>
                      </a:r>
                      <a:r>
                        <a:rPr lang="zh-CN" sz="1200" kern="100">
                          <a:effectLst/>
                        </a:rPr>
                        <a:t>：系统显示是否登陆界面；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</a:t>
                      </a:r>
                      <a:r>
                        <a:rPr lang="zh-CN" sz="1200" kern="100">
                          <a:effectLst/>
                        </a:rPr>
                        <a:t>：系统显示会员信息界面；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4</a:t>
                      </a:r>
                      <a:r>
                        <a:rPr lang="zh-CN" sz="1200" kern="100">
                          <a:effectLst/>
                        </a:rPr>
                        <a:t>：系统显示订单是否付款；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5</a:t>
                      </a:r>
                      <a:r>
                        <a:rPr lang="zh-CN" sz="1200" kern="100">
                          <a:effectLst/>
                        </a:rPr>
                        <a:t>：系统显示所有订单页面；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6</a:t>
                      </a:r>
                      <a:r>
                        <a:rPr lang="zh-CN" sz="1200" kern="100">
                          <a:effectLst/>
                        </a:rPr>
                        <a:t>：系统显示参与者是否发货；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4536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字段列表：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6359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10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>
            <a:extLst>
              <a:ext uri="{FF2B5EF4-FFF2-40B4-BE49-F238E27FC236}">
                <a16:creationId xmlns:a16="http://schemas.microsoft.com/office/drawing/2014/main" id="{EC7D7E0E-67C0-4BB1-8397-228911DF8944}"/>
              </a:ext>
            </a:extLst>
          </p:cNvPr>
          <p:cNvGrpSpPr/>
          <p:nvPr/>
        </p:nvGrpSpPr>
        <p:grpSpPr>
          <a:xfrm>
            <a:off x="345986" y="322484"/>
            <a:ext cx="3640227" cy="672685"/>
            <a:chOff x="345986" y="322484"/>
            <a:chExt cx="3640227" cy="672685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BCFDDB3-D0C5-4246-A273-196B1317E440}"/>
                </a:ext>
              </a:extLst>
            </p:cNvPr>
            <p:cNvSpPr txBox="1"/>
            <p:nvPr/>
          </p:nvSpPr>
          <p:spPr>
            <a:xfrm>
              <a:off x="904693" y="395460"/>
              <a:ext cx="3081520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详细设计</a:t>
              </a:r>
              <a:r>
                <a:rPr lang="en-US" altLang="zh-CN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类图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8C9409E-F114-4161-B928-9FA17E1D099A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D37C691E-85E3-4617-A221-044B1B158D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86" y="1068145"/>
            <a:ext cx="5274310" cy="39700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A77A7D-8DA8-4422-82E8-F002B7F785F4}"/>
              </a:ext>
            </a:extLst>
          </p:cNvPr>
          <p:cNvSpPr txBox="1"/>
          <p:nvPr/>
        </p:nvSpPr>
        <p:spPr>
          <a:xfrm>
            <a:off x="737284" y="4790607"/>
            <a:ext cx="304015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系统总类图</a:t>
            </a:r>
            <a:endParaRPr lang="zh-CN" altLang="zh-CN" sz="2000" b="1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3BF159-EE0C-4644-B378-286C3605C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96" y="1359556"/>
            <a:ext cx="6105012" cy="2702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4F40163-A6CC-4BA3-9E59-6075634E0922}"/>
              </a:ext>
            </a:extLst>
          </p:cNvPr>
          <p:cNvSpPr txBox="1"/>
          <p:nvPr/>
        </p:nvSpPr>
        <p:spPr>
          <a:xfrm>
            <a:off x="7058621" y="4788353"/>
            <a:ext cx="304015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会员类图</a:t>
            </a:r>
            <a:endParaRPr lang="zh-CN" altLang="zh-CN" sz="2000" b="1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CB14A63-5763-4CEA-A19E-0DFAE0A0ABAE}"/>
              </a:ext>
            </a:extLst>
          </p:cNvPr>
          <p:cNvSpPr txBox="1"/>
          <p:nvPr/>
        </p:nvSpPr>
        <p:spPr>
          <a:xfrm>
            <a:off x="345986" y="5287977"/>
            <a:ext cx="4530109" cy="1447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administer(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管理员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visitor(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游客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customer(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会员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order control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（订单管理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 control(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商品管理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shopping car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（购物车管理）</a:t>
            </a:r>
            <a:endParaRPr lang="zh-CN" altLang="en-US" sz="1400" b="1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064389-7681-4547-B292-869965EDB65A}"/>
              </a:ext>
            </a:extLst>
          </p:cNvPr>
          <p:cNvSpPr txBox="1"/>
          <p:nvPr/>
        </p:nvSpPr>
        <p:spPr>
          <a:xfrm>
            <a:off x="6516800" y="5287977"/>
            <a:ext cx="520850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会员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hasCustomer()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addCustomer()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getCustomer()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updateCustomer()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getCustomerEmail()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，属性有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Name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Addr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Password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Emai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D4BDD37-7C75-40BD-AB19-0263399A9E35}"/>
              </a:ext>
            </a:extLst>
          </p:cNvPr>
          <p:cNvCxnSpPr>
            <a:cxnSpLocks/>
          </p:cNvCxnSpPr>
          <p:nvPr/>
        </p:nvCxnSpPr>
        <p:spPr>
          <a:xfrm>
            <a:off x="5620296" y="1068145"/>
            <a:ext cx="0" cy="5665549"/>
          </a:xfrm>
          <a:prstGeom prst="line">
            <a:avLst/>
          </a:prstGeom>
          <a:ln w="19050">
            <a:solidFill>
              <a:srgbClr val="A6292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7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CB54D70-601E-4BCD-AF78-22367FEC5D5C}"/>
              </a:ext>
            </a:extLst>
          </p:cNvPr>
          <p:cNvSpPr/>
          <p:nvPr/>
        </p:nvSpPr>
        <p:spPr>
          <a:xfrm>
            <a:off x="6848767" y="1"/>
            <a:ext cx="5343232" cy="6858000"/>
          </a:xfrm>
          <a:prstGeom prst="rect">
            <a:avLst/>
          </a:prstGeom>
          <a:solidFill>
            <a:srgbClr val="A6292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4855D8-FE45-491F-979C-7E56A6488801}"/>
              </a:ext>
            </a:extLst>
          </p:cNvPr>
          <p:cNvSpPr txBox="1"/>
          <p:nvPr/>
        </p:nvSpPr>
        <p:spPr>
          <a:xfrm>
            <a:off x="7249820" y="551894"/>
            <a:ext cx="4784230" cy="6039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时序图描述了系统中的一组对象在时间上交互的整体行为。</a:t>
            </a:r>
          </a:p>
          <a:p>
            <a:pPr indent="304800">
              <a:lnSpc>
                <a:spcPct val="150000"/>
              </a:lnSpc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时序图是用来描述对象之间的动态交互，着重体现对象之间的消息传递的时间顺序，时序图的左边还可以有说明信息，用于说明消息发送的时刻，描述动作的执行情况以及约束信息等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，我们设计了：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修改会员信息时序图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会员查询商品时序图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会员查看商品详细信息的时序图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向购物车中添加商品时序图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从购物车中删除商品时序图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提交并更新订单时序图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4BE991E-E2B7-4833-88FE-A602C45BA341}"/>
              </a:ext>
            </a:extLst>
          </p:cNvPr>
          <p:cNvGrpSpPr/>
          <p:nvPr/>
        </p:nvGrpSpPr>
        <p:grpSpPr>
          <a:xfrm>
            <a:off x="408777" y="413143"/>
            <a:ext cx="4803301" cy="546754"/>
            <a:chOff x="408777" y="413143"/>
            <a:chExt cx="4803301" cy="546754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26F6AA1-6399-4486-B81C-FDF00CDD0710}"/>
                </a:ext>
              </a:extLst>
            </p:cNvPr>
            <p:cNvSpPr txBox="1"/>
            <p:nvPr/>
          </p:nvSpPr>
          <p:spPr>
            <a:xfrm>
              <a:off x="904691" y="413143"/>
              <a:ext cx="4307387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 spc="1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详细设计</a:t>
              </a:r>
              <a:r>
                <a:rPr lang="en-US" altLang="zh-CN" sz="2600" b="1" spc="1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 spc="1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时序图</a:t>
              </a:r>
              <a:endPara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0185BFC-AC9C-4753-8D6A-8240A30E4E01}"/>
                </a:ext>
              </a:extLst>
            </p:cNvPr>
            <p:cNvSpPr txBox="1"/>
            <p:nvPr/>
          </p:nvSpPr>
          <p:spPr>
            <a:xfrm>
              <a:off x="408777" y="413144"/>
              <a:ext cx="782597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</a:t>
              </a:r>
              <a:r>
                <a:rPr lang="en-US" altLang="zh-CN" sz="2600" b="1" spc="100" dirty="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</a:t>
              </a:r>
              <a:endParaRPr lang="zh-CN" altLang="en-US" sz="26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54D496C-117A-4B48-8DD0-AF4A805A0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78" y="959896"/>
            <a:ext cx="2843824" cy="219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70C04A-3391-48DF-9508-D73D89C04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619" y="959896"/>
            <a:ext cx="2843825" cy="218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C0ED2C-0820-4402-8A91-526264093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77" y="2815230"/>
            <a:ext cx="2918694" cy="218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1C8175-022E-4ABA-B675-6CE5CCB87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840" y="3058510"/>
            <a:ext cx="2769381" cy="178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DF0922-8289-4764-9A28-89238D8293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72" y="4758010"/>
            <a:ext cx="2918373" cy="228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C93985D-45B8-4922-A978-B449C668E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65" y="4699850"/>
            <a:ext cx="1812427" cy="2158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034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282FFBF-DADD-4267-978C-420105C08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007768"/>
              </p:ext>
            </p:extLst>
          </p:nvPr>
        </p:nvGraphicFramePr>
        <p:xfrm>
          <a:off x="1687290" y="1306308"/>
          <a:ext cx="10017030" cy="515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990">
                  <a:extLst>
                    <a:ext uri="{9D8B030D-6E8A-4147-A177-3AD203B41FA5}">
                      <a16:colId xmlns:a16="http://schemas.microsoft.com/office/drawing/2014/main" val="2413134591"/>
                    </a:ext>
                  </a:extLst>
                </a:gridCol>
                <a:gridCol w="7178040">
                  <a:extLst>
                    <a:ext uri="{9D8B030D-6E8A-4147-A177-3AD203B41FA5}">
                      <a16:colId xmlns:a16="http://schemas.microsoft.com/office/drawing/2014/main" val="292532605"/>
                    </a:ext>
                  </a:extLst>
                </a:gridCol>
              </a:tblGrid>
              <a:tr h="1334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需求名称</a:t>
                      </a:r>
                      <a:endParaRPr lang="zh-CN" altLang="en-US" sz="2000" b="1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详细要求</a:t>
                      </a:r>
                      <a:endParaRPr lang="en-US" altLang="zh-CN" sz="2000" b="1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486193"/>
                  </a:ext>
                </a:extLst>
              </a:tr>
              <a:tr h="13691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需求风格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2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：要求界面风格统一、简洁、色调淡雅；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2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：界面美观</a:t>
                      </a:r>
                      <a:r>
                        <a:rPr lang="zh-CN" altLang="en-US" sz="20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大方，网页风格；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20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：要求结构严谨</a:t>
                      </a:r>
                      <a:r>
                        <a:rPr lang="en-US" sz="20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;</a:t>
                      </a:r>
                      <a:r>
                        <a:rPr lang="zh-CN" altLang="en-US" sz="20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标准</a:t>
                      </a:r>
                      <a:r>
                        <a:rPr lang="zh-CN" altLang="en-US" sz="2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格式和压缩率网络图片等多媒体；</a:t>
                      </a:r>
                    </a:p>
                  </a:txBody>
                  <a:tcPr marL="68580" marR="68580" marT="0" marB="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402798"/>
                  </a:ext>
                </a:extLst>
              </a:tr>
              <a:tr h="12263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操作方便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0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能够明确的标明操作的界面、多使用文字提示，以方便非计算机人员的使用。</a:t>
                      </a:r>
                    </a:p>
                  </a:txBody>
                  <a:tcPr marL="68580" marR="68580" marT="0" marB="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798666"/>
                  </a:ext>
                </a:extLst>
              </a:tr>
              <a:tr h="12263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界面友好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要求能方便的输入、输出数据，减少非法数据的输入，有固定分类的地方采用选择方式替代手工录入，减少出错率。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38945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C53F4D8-AC0E-4200-AB2F-6ADCBC1938CE}"/>
              </a:ext>
            </a:extLst>
          </p:cNvPr>
          <p:cNvSpPr txBox="1"/>
          <p:nvPr/>
        </p:nvSpPr>
        <p:spPr>
          <a:xfrm>
            <a:off x="178530" y="2404400"/>
            <a:ext cx="1508760" cy="327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</a:t>
            </a:r>
            <a:endParaRPr lang="en-US" altLang="zh-CN" sz="2800" b="1" spc="1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endParaRPr lang="en-US" altLang="zh-CN" sz="2800" b="1" spc="1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endParaRPr lang="en-US" altLang="zh-CN" sz="2800" b="1" spc="1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endParaRPr lang="en-US" altLang="zh-CN" sz="2800" b="1" spc="1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endParaRPr lang="en-US" altLang="zh-CN" sz="2800" b="1" spc="1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b="1" spc="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endParaRPr lang="zh-CN" altLang="en-US" sz="2000" b="1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994980-C80C-44A4-8EED-4BF96F8F0562}"/>
              </a:ext>
            </a:extLst>
          </p:cNvPr>
          <p:cNvGrpSpPr/>
          <p:nvPr/>
        </p:nvGrpSpPr>
        <p:grpSpPr>
          <a:xfrm>
            <a:off x="422186" y="259517"/>
            <a:ext cx="4500333" cy="672685"/>
            <a:chOff x="422186" y="259517"/>
            <a:chExt cx="4500333" cy="67268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E2A216-40FD-4897-A6A3-8C7C3EDACAB5}"/>
                </a:ext>
              </a:extLst>
            </p:cNvPr>
            <p:cNvSpPr txBox="1"/>
            <p:nvPr/>
          </p:nvSpPr>
          <p:spPr>
            <a:xfrm>
              <a:off x="935172" y="322484"/>
              <a:ext cx="3987347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详细设计</a:t>
              </a:r>
              <a:r>
                <a:rPr lang="en-US" altLang="zh-CN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界面设计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3C07899-62A5-4180-8476-F36EFFAF46A3}"/>
                </a:ext>
              </a:extLst>
            </p:cNvPr>
            <p:cNvSpPr txBox="1"/>
            <p:nvPr/>
          </p:nvSpPr>
          <p:spPr>
            <a:xfrm>
              <a:off x="422186" y="259517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75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直角三角形 60">
            <a:extLst>
              <a:ext uri="{FF2B5EF4-FFF2-40B4-BE49-F238E27FC236}">
                <a16:creationId xmlns:a16="http://schemas.microsoft.com/office/drawing/2014/main" id="{337FCAA4-C82C-4781-92BC-87EC97888DDB}"/>
              </a:ext>
            </a:extLst>
          </p:cNvPr>
          <p:cNvSpPr/>
          <p:nvPr/>
        </p:nvSpPr>
        <p:spPr>
          <a:xfrm flipH="1">
            <a:off x="8907746" y="2090837"/>
            <a:ext cx="3638285" cy="5103962"/>
          </a:xfrm>
          <a:prstGeom prst="rtTriangle">
            <a:avLst/>
          </a:prstGeom>
          <a:noFill/>
          <a:ln w="127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îsḻîḓe">
            <a:extLst>
              <a:ext uri="{FF2B5EF4-FFF2-40B4-BE49-F238E27FC236}">
                <a16:creationId xmlns:a16="http://schemas.microsoft.com/office/drawing/2014/main" id="{6043A198-43FA-4618-8A8D-E9C2251D90F2}"/>
              </a:ext>
            </a:extLst>
          </p:cNvPr>
          <p:cNvSpPr/>
          <p:nvPr/>
        </p:nvSpPr>
        <p:spPr bwMode="auto">
          <a:xfrm>
            <a:off x="117386" y="1227778"/>
            <a:ext cx="10858500" cy="4453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160"/>
          </a:p>
        </p:txBody>
      </p:sp>
      <p:sp>
        <p:nvSpPr>
          <p:cNvPr id="5" name="iṥḷiďe">
            <a:extLst>
              <a:ext uri="{FF2B5EF4-FFF2-40B4-BE49-F238E27FC236}">
                <a16:creationId xmlns:a16="http://schemas.microsoft.com/office/drawing/2014/main" id="{7F5175D6-8F4D-4986-96B8-119C14B6B956}"/>
              </a:ext>
            </a:extLst>
          </p:cNvPr>
          <p:cNvSpPr/>
          <p:nvPr/>
        </p:nvSpPr>
        <p:spPr bwMode="auto">
          <a:xfrm>
            <a:off x="1308147" y="1233434"/>
            <a:ext cx="1579289" cy="448778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A629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会员登录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îšḷîḓe">
            <a:extLst>
              <a:ext uri="{FF2B5EF4-FFF2-40B4-BE49-F238E27FC236}">
                <a16:creationId xmlns:a16="http://schemas.microsoft.com/office/drawing/2014/main" id="{B9E96C8C-B0CC-484B-B020-104E223B819E}"/>
              </a:ext>
            </a:extLst>
          </p:cNvPr>
          <p:cNvSpPr/>
          <p:nvPr/>
        </p:nvSpPr>
        <p:spPr bwMode="auto">
          <a:xfrm>
            <a:off x="4933373" y="1218696"/>
            <a:ext cx="1579289" cy="448778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183E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会员信息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íSḷîďé">
            <a:extLst>
              <a:ext uri="{FF2B5EF4-FFF2-40B4-BE49-F238E27FC236}">
                <a16:creationId xmlns:a16="http://schemas.microsoft.com/office/drawing/2014/main" id="{6A5F2429-C722-4FB2-8FA8-CF5B04997A8A}"/>
              </a:ext>
            </a:extLst>
          </p:cNvPr>
          <p:cNvSpPr/>
          <p:nvPr/>
        </p:nvSpPr>
        <p:spPr bwMode="auto">
          <a:xfrm>
            <a:off x="8562686" y="1233434"/>
            <a:ext cx="1579289" cy="448778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A629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搜索商品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D40391E-AD69-4B24-BD33-C24C90A6C81D}"/>
              </a:ext>
            </a:extLst>
          </p:cNvPr>
          <p:cNvCxnSpPr>
            <a:cxnSpLocks/>
          </p:cNvCxnSpPr>
          <p:nvPr/>
        </p:nvCxnSpPr>
        <p:spPr>
          <a:xfrm flipV="1">
            <a:off x="2230549" y="1682212"/>
            <a:ext cx="0" cy="55756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F175374-903F-4B9C-8D95-53BA24848457}"/>
              </a:ext>
            </a:extLst>
          </p:cNvPr>
          <p:cNvCxnSpPr>
            <a:cxnSpLocks/>
          </p:cNvCxnSpPr>
          <p:nvPr/>
        </p:nvCxnSpPr>
        <p:spPr>
          <a:xfrm flipV="1">
            <a:off x="9443770" y="1682212"/>
            <a:ext cx="0" cy="55547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F11E7DA-6861-4AC5-8D7D-62369A98FD36}"/>
              </a:ext>
            </a:extLst>
          </p:cNvPr>
          <p:cNvCxnSpPr>
            <a:cxnSpLocks/>
          </p:cNvCxnSpPr>
          <p:nvPr/>
        </p:nvCxnSpPr>
        <p:spPr>
          <a:xfrm flipV="1">
            <a:off x="5916560" y="1667474"/>
            <a:ext cx="0" cy="2815854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58802B3-A932-4FE2-8DDE-6D0992068F09}"/>
              </a:ext>
            </a:extLst>
          </p:cNvPr>
          <p:cNvGrpSpPr/>
          <p:nvPr/>
        </p:nvGrpSpPr>
        <p:grpSpPr>
          <a:xfrm>
            <a:off x="345986" y="322484"/>
            <a:ext cx="4957317" cy="672685"/>
            <a:chOff x="345986" y="322484"/>
            <a:chExt cx="4957317" cy="67268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7E21DAC-4051-49B9-BB83-B05786BA3E76}"/>
                </a:ext>
              </a:extLst>
            </p:cNvPr>
            <p:cNvSpPr txBox="1"/>
            <p:nvPr/>
          </p:nvSpPr>
          <p:spPr>
            <a:xfrm>
              <a:off x="904692" y="395460"/>
              <a:ext cx="4398611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详细设计</a:t>
              </a:r>
              <a:r>
                <a:rPr lang="en-US" altLang="zh-CN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界面设计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47E1A29-4B49-4F2E-8097-C4EA7A4DED6D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3C5B8BCB-A902-406C-947F-C1F27F765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rgbClr val="C0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A09A958-168B-4A90-8BDC-3963D763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" y="1936874"/>
            <a:ext cx="4402431" cy="21943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B907AAE-8792-4B2F-A1C1-BCD14A123D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79405" y="4394943"/>
            <a:ext cx="5274310" cy="220599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944AF8D-07EB-4249-B1C3-50EA2B878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395" y="1958695"/>
            <a:ext cx="4592219" cy="22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19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直角三角形 60">
            <a:extLst>
              <a:ext uri="{FF2B5EF4-FFF2-40B4-BE49-F238E27FC236}">
                <a16:creationId xmlns:a16="http://schemas.microsoft.com/office/drawing/2014/main" id="{337FCAA4-C82C-4781-92BC-87EC97888DDB}"/>
              </a:ext>
            </a:extLst>
          </p:cNvPr>
          <p:cNvSpPr/>
          <p:nvPr/>
        </p:nvSpPr>
        <p:spPr>
          <a:xfrm flipH="1">
            <a:off x="8907746" y="2090837"/>
            <a:ext cx="3638285" cy="5103962"/>
          </a:xfrm>
          <a:prstGeom prst="rtTriangle">
            <a:avLst/>
          </a:prstGeom>
          <a:noFill/>
          <a:ln w="127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îsḻîḓe">
            <a:extLst>
              <a:ext uri="{FF2B5EF4-FFF2-40B4-BE49-F238E27FC236}">
                <a16:creationId xmlns:a16="http://schemas.microsoft.com/office/drawing/2014/main" id="{6043A198-43FA-4618-8A8D-E9C2251D90F2}"/>
              </a:ext>
            </a:extLst>
          </p:cNvPr>
          <p:cNvSpPr/>
          <p:nvPr/>
        </p:nvSpPr>
        <p:spPr bwMode="auto">
          <a:xfrm>
            <a:off x="117386" y="1227778"/>
            <a:ext cx="10858500" cy="4453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160"/>
          </a:p>
        </p:txBody>
      </p:sp>
      <p:sp>
        <p:nvSpPr>
          <p:cNvPr id="8" name="íŝḻiḋê">
            <a:extLst>
              <a:ext uri="{FF2B5EF4-FFF2-40B4-BE49-F238E27FC236}">
                <a16:creationId xmlns:a16="http://schemas.microsoft.com/office/drawing/2014/main" id="{BE10FBC5-AC15-4152-9F1C-8243E1005EBC}"/>
              </a:ext>
            </a:extLst>
          </p:cNvPr>
          <p:cNvSpPr/>
          <p:nvPr/>
        </p:nvSpPr>
        <p:spPr bwMode="auto">
          <a:xfrm>
            <a:off x="1686468" y="1241494"/>
            <a:ext cx="1579289" cy="448778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183E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商品信息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237BD1D-E87A-4579-95F8-DF6863FE5CD0}"/>
              </a:ext>
            </a:extLst>
          </p:cNvPr>
          <p:cNvCxnSpPr/>
          <p:nvPr/>
        </p:nvCxnSpPr>
        <p:spPr>
          <a:xfrm flipV="1">
            <a:off x="2476112" y="1690272"/>
            <a:ext cx="0" cy="137279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58802B3-A932-4FE2-8DDE-6D0992068F09}"/>
              </a:ext>
            </a:extLst>
          </p:cNvPr>
          <p:cNvGrpSpPr/>
          <p:nvPr/>
        </p:nvGrpSpPr>
        <p:grpSpPr>
          <a:xfrm>
            <a:off x="345986" y="322484"/>
            <a:ext cx="4957317" cy="672685"/>
            <a:chOff x="345986" y="322484"/>
            <a:chExt cx="4957317" cy="67268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7E21DAC-4051-49B9-BB83-B05786BA3E76}"/>
                </a:ext>
              </a:extLst>
            </p:cNvPr>
            <p:cNvSpPr txBox="1"/>
            <p:nvPr/>
          </p:nvSpPr>
          <p:spPr>
            <a:xfrm>
              <a:off x="904692" y="395460"/>
              <a:ext cx="4398611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详细设计</a:t>
              </a:r>
              <a:r>
                <a:rPr lang="en-US" altLang="zh-CN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界面设计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47E1A29-4B49-4F2E-8097-C4EA7A4DED6D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3C5B8BCB-A902-406C-947F-C1F27F765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rgbClr val="C0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íSḷîďé">
            <a:extLst>
              <a:ext uri="{FF2B5EF4-FFF2-40B4-BE49-F238E27FC236}">
                <a16:creationId xmlns:a16="http://schemas.microsoft.com/office/drawing/2014/main" id="{E0B1FF26-5461-498B-962C-3F7521BF281C}"/>
              </a:ext>
            </a:extLst>
          </p:cNvPr>
          <p:cNvSpPr/>
          <p:nvPr/>
        </p:nvSpPr>
        <p:spPr bwMode="auto">
          <a:xfrm>
            <a:off x="4683932" y="1224352"/>
            <a:ext cx="1579289" cy="448778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A629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下单商品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íŝḻiḋê">
            <a:extLst>
              <a:ext uri="{FF2B5EF4-FFF2-40B4-BE49-F238E27FC236}">
                <a16:creationId xmlns:a16="http://schemas.microsoft.com/office/drawing/2014/main" id="{5D12647E-C93C-4056-BAAE-13147E85D750}"/>
              </a:ext>
            </a:extLst>
          </p:cNvPr>
          <p:cNvSpPr/>
          <p:nvPr/>
        </p:nvSpPr>
        <p:spPr bwMode="auto">
          <a:xfrm>
            <a:off x="7681396" y="1224352"/>
            <a:ext cx="1579289" cy="448778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183E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订单提交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5F68E5D-4BD8-4F81-A912-66FE6E64CF25}"/>
              </a:ext>
            </a:extLst>
          </p:cNvPr>
          <p:cNvCxnSpPr>
            <a:cxnSpLocks/>
          </p:cNvCxnSpPr>
          <p:nvPr/>
        </p:nvCxnSpPr>
        <p:spPr>
          <a:xfrm flipV="1">
            <a:off x="5565016" y="1673130"/>
            <a:ext cx="0" cy="3127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BF512A7-BC37-4EE6-9D06-F212A89804A1}"/>
              </a:ext>
            </a:extLst>
          </p:cNvPr>
          <p:cNvCxnSpPr/>
          <p:nvPr/>
        </p:nvCxnSpPr>
        <p:spPr>
          <a:xfrm flipV="1">
            <a:off x="8482502" y="1673130"/>
            <a:ext cx="0" cy="137279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D690530C-A9A1-4F75-8747-0FF38843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" y="2318718"/>
            <a:ext cx="4594811" cy="202468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E6C3177-F438-4350-A7DB-78DA68A15B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27861" y="4571173"/>
            <a:ext cx="5274310" cy="174307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44710E0-C2F9-4AA5-A5AA-64AB7C7CD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03" y="2315241"/>
            <a:ext cx="4639138" cy="19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66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DE6A1293-1981-43F0-ADFB-24EABF04C1B2}"/>
              </a:ext>
            </a:extLst>
          </p:cNvPr>
          <p:cNvSpPr/>
          <p:nvPr/>
        </p:nvSpPr>
        <p:spPr>
          <a:xfrm>
            <a:off x="1648141" y="-5"/>
            <a:ext cx="9145090" cy="5011815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4EFCDF-2CBB-4BA7-BBFF-0CA1448B0ADB}"/>
              </a:ext>
            </a:extLst>
          </p:cNvPr>
          <p:cNvSpPr txBox="1"/>
          <p:nvPr/>
        </p:nvSpPr>
        <p:spPr>
          <a:xfrm>
            <a:off x="3606918" y="2806886"/>
            <a:ext cx="4970346" cy="114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6000" b="1" spc="10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6000" b="1" spc="100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CE0E7-FE6F-4A27-8DEE-C870219A82CB}"/>
              </a:ext>
            </a:extLst>
          </p:cNvPr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33CDC5-EBD6-4911-91C1-A1154407030E}"/>
              </a:ext>
            </a:extLst>
          </p:cNvPr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55137C-BED8-48D1-AE17-D1D762197166}"/>
              </a:ext>
            </a:extLst>
          </p:cNvPr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01394C-0A70-495C-BFCA-146912A9CCF8}"/>
              </a:ext>
            </a:extLst>
          </p:cNvPr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6693C7-CF28-49A3-8E8B-240A872E9268}"/>
              </a:ext>
            </a:extLst>
          </p:cNvPr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7305426-7FCA-4A41-8503-E09FCD5BA2A9}"/>
              </a:ext>
            </a:extLst>
          </p:cNvPr>
          <p:cNvSpPr/>
          <p:nvPr/>
        </p:nvSpPr>
        <p:spPr>
          <a:xfrm flipV="1">
            <a:off x="-1" y="-5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41345189-D739-40DB-9835-E1B5570E7446}"/>
              </a:ext>
            </a:extLst>
          </p:cNvPr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FCD58176-D67D-4C4F-BB58-0EF508B501C5}"/>
              </a:ext>
            </a:extLst>
          </p:cNvPr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3779CBC7-EED8-4E8F-954B-C191961E181E}"/>
              </a:ext>
            </a:extLst>
          </p:cNvPr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097BCA-04E8-4D63-9C65-EA0CE9AE56E6}"/>
              </a:ext>
            </a:extLst>
          </p:cNvPr>
          <p:cNvSpPr/>
          <p:nvPr/>
        </p:nvSpPr>
        <p:spPr>
          <a:xfrm>
            <a:off x="3430953" y="2625969"/>
            <a:ext cx="5322277" cy="1602154"/>
          </a:xfrm>
          <a:prstGeom prst="rect">
            <a:avLst/>
          </a:prstGeom>
          <a:noFill/>
          <a:ln w="12700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0BEC12-6520-4249-94A7-164579407166}"/>
              </a:ext>
            </a:extLst>
          </p:cNvPr>
          <p:cNvSpPr txBox="1"/>
          <p:nvPr/>
        </p:nvSpPr>
        <p:spPr>
          <a:xfrm>
            <a:off x="5720228" y="1512115"/>
            <a:ext cx="1000612" cy="84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4400" b="1" spc="100">
                <a:solidFill>
                  <a:srgbClr val="AB2B2B"/>
                </a:solidFill>
                <a:latin typeface="Bahnschrift SemiBold" panose="020B05020402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06</a:t>
            </a:r>
            <a:endParaRPr lang="zh-CN" altLang="en-US" sz="4400" spc="100" dirty="0">
              <a:solidFill>
                <a:srgbClr val="AB2B2B"/>
              </a:solidFill>
              <a:latin typeface="Bahnschrift SemiBold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FFA7E9A-5B9C-4193-B3C5-3AC134F73796}"/>
              </a:ext>
            </a:extLst>
          </p:cNvPr>
          <p:cNvCxnSpPr/>
          <p:nvPr/>
        </p:nvCxnSpPr>
        <p:spPr>
          <a:xfrm>
            <a:off x="3434861" y="4228123"/>
            <a:ext cx="532227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492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282FFBF-DADD-4267-978C-420105C08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027045"/>
              </p:ext>
            </p:extLst>
          </p:nvPr>
        </p:nvGraphicFramePr>
        <p:xfrm>
          <a:off x="1687290" y="1306308"/>
          <a:ext cx="10017030" cy="5693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990">
                  <a:extLst>
                    <a:ext uri="{9D8B030D-6E8A-4147-A177-3AD203B41FA5}">
                      <a16:colId xmlns:a16="http://schemas.microsoft.com/office/drawing/2014/main" val="2413134591"/>
                    </a:ext>
                  </a:extLst>
                </a:gridCol>
                <a:gridCol w="7178040">
                  <a:extLst>
                    <a:ext uri="{9D8B030D-6E8A-4147-A177-3AD203B41FA5}">
                      <a16:colId xmlns:a16="http://schemas.microsoft.com/office/drawing/2014/main" val="292532605"/>
                    </a:ext>
                  </a:extLst>
                </a:gridCol>
              </a:tblGrid>
              <a:tr h="1334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endParaRPr lang="zh-CN" altLang="en-US" sz="2000" b="1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详细要求</a:t>
                      </a:r>
                      <a:endParaRPr lang="en-US" altLang="zh-CN" sz="2000" b="1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A629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486193"/>
                  </a:ext>
                </a:extLst>
              </a:tr>
              <a:tr h="13691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测试范围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b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测试范围包括：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zh-CN" sz="1800" b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游客管理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zh-CN" sz="1800" b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会员管理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zh-CN" sz="1800" b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管理后台</a:t>
                      </a:r>
                      <a:endParaRPr lang="zh-CN" altLang="zh-CN" sz="1600" b="0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402798"/>
                  </a:ext>
                </a:extLst>
              </a:tr>
              <a:tr h="12263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测试目的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</a:t>
                      </a:r>
                      <a:r>
                        <a:rPr lang="zh-CN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目的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包括</a:t>
                      </a:r>
                      <a:r>
                        <a:rPr lang="zh-CN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测试已实现的产品是否达到设计的要求，包括：各个功能点是否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</a:t>
                      </a:r>
                      <a:r>
                        <a:rPr lang="zh-CN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业已实现，业务流程是否正确。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系统运行是否稳定，系统性能是否在可接受范围。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资源和工具。</a:t>
                      </a:r>
                    </a:p>
                  </a:txBody>
                  <a:tcPr marL="68580" marR="68580" marT="0" marB="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798666"/>
                  </a:ext>
                </a:extLst>
              </a:tr>
              <a:tr h="12263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solidFill>
                            <a:srgbClr val="A6292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测试条件</a:t>
                      </a:r>
                      <a:endParaRPr lang="zh-CN" altLang="en-US" sz="2000" dirty="0">
                        <a:solidFill>
                          <a:srgbClr val="A6292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测试条件包括：</a:t>
                      </a:r>
                      <a:endParaRPr lang="en-US" altLang="zh-CN" sz="20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zh-CN" sz="18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模块功能的实现情况。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zh-CN" sz="18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系统整体功能的实现情况。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zh-CN" sz="180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测试时间的缩短导致某些测试计划无法执行。</a:t>
                      </a:r>
                    </a:p>
                    <a:p>
                      <a:pPr algn="l"/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0" marR="180000" marT="108000" marB="108000" anchor="ctr">
                    <a:lnT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CD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389451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B0994980-C80C-44A4-8EED-4BF96F8F0562}"/>
              </a:ext>
            </a:extLst>
          </p:cNvPr>
          <p:cNvGrpSpPr/>
          <p:nvPr/>
        </p:nvGrpSpPr>
        <p:grpSpPr>
          <a:xfrm>
            <a:off x="422186" y="259517"/>
            <a:ext cx="4500333" cy="672685"/>
            <a:chOff x="422186" y="259517"/>
            <a:chExt cx="4500333" cy="67268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E2A216-40FD-4897-A6A3-8C7C3EDACAB5}"/>
                </a:ext>
              </a:extLst>
            </p:cNvPr>
            <p:cNvSpPr txBox="1"/>
            <p:nvPr/>
          </p:nvSpPr>
          <p:spPr>
            <a:xfrm>
              <a:off x="935172" y="322484"/>
              <a:ext cx="3987347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测试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3C07899-62A5-4180-8476-F36EFFAF46A3}"/>
                </a:ext>
              </a:extLst>
            </p:cNvPr>
            <p:cNvSpPr txBox="1"/>
            <p:nvPr/>
          </p:nvSpPr>
          <p:spPr>
            <a:xfrm>
              <a:off x="422186" y="259517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06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550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EEBA7FE6-6F3A-428E-A6FC-C1CADE232D13}"/>
              </a:ext>
            </a:extLst>
          </p:cNvPr>
          <p:cNvSpPr txBox="1"/>
          <p:nvPr/>
        </p:nvSpPr>
        <p:spPr>
          <a:xfrm>
            <a:off x="1417320" y="1310822"/>
            <a:ext cx="2694984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功能测试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75EBB2-644B-49A5-B9CC-00A153CAB21C}"/>
              </a:ext>
            </a:extLst>
          </p:cNvPr>
          <p:cNvGrpSpPr/>
          <p:nvPr/>
        </p:nvGrpSpPr>
        <p:grpSpPr>
          <a:xfrm>
            <a:off x="345986" y="322484"/>
            <a:ext cx="3766317" cy="672685"/>
            <a:chOff x="345986" y="322484"/>
            <a:chExt cx="3766317" cy="67268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5102573-C33A-43DA-B236-9DA15489AB2A}"/>
                </a:ext>
              </a:extLst>
            </p:cNvPr>
            <p:cNvSpPr txBox="1"/>
            <p:nvPr/>
          </p:nvSpPr>
          <p:spPr>
            <a:xfrm>
              <a:off x="904692" y="395460"/>
              <a:ext cx="3207611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测试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5C5985-EA16-4FAD-AADC-8641C5AFDA8E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06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339856C-67A7-4473-A0BB-77CEF39FEAB4}"/>
              </a:ext>
            </a:extLst>
          </p:cNvPr>
          <p:cNvSpPr txBox="1"/>
          <p:nvPr/>
        </p:nvSpPr>
        <p:spPr>
          <a:xfrm>
            <a:off x="7604760" y="1310821"/>
            <a:ext cx="2694984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用户界面测试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F6C8B3-C8B2-440A-A5BF-B3EBF79E1DEF}"/>
              </a:ext>
            </a:extLst>
          </p:cNvPr>
          <p:cNvSpPr txBox="1"/>
          <p:nvPr/>
        </p:nvSpPr>
        <p:spPr>
          <a:xfrm>
            <a:off x="966491" y="4231580"/>
            <a:ext cx="3596641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安全性及访问控制条件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5ECFF58-9468-4608-A8CC-5925A71AD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5457"/>
              </p:ext>
            </p:extLst>
          </p:nvPr>
        </p:nvGraphicFramePr>
        <p:xfrm>
          <a:off x="244497" y="1989614"/>
          <a:ext cx="5040630" cy="201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3407890741"/>
                    </a:ext>
                  </a:extLst>
                </a:gridCol>
                <a:gridCol w="2432685">
                  <a:extLst>
                    <a:ext uri="{9D8B030D-6E8A-4147-A177-3AD203B41FA5}">
                      <a16:colId xmlns:a16="http://schemas.microsoft.com/office/drawing/2014/main" val="3214031615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3284459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测试内容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测试类型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测试目的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40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功能测试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游客管理：查看网站主页，商品信息查询，浏览公告信息。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zh-CN" sz="1200" kern="100">
                          <a:effectLst/>
                        </a:rPr>
                        <a:t>会员管理：注册新用户、登录系统，浏览公告，发表留言，购买商品，添加修改和删除购物车信息，提交订单。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zh-CN" sz="1200" kern="100">
                          <a:effectLst/>
                        </a:rPr>
                        <a:t>管理员管理：管理员注册系统，管理员登录系统。用户管理系统，订单管理系统，商品管理系统，公告管理系统。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核实所有功能均能正常实现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zh-CN" sz="1200" kern="100">
                          <a:effectLst/>
                        </a:rPr>
                        <a:t>流程检验：各个业务流程符合常规逻辑，用户使用时不会产生疑问。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数据精确：各数据类型的输入输出时统计精确。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66900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8E0EA94-264B-4EE9-A824-EA39093A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713423"/>
              </p:ext>
            </p:extLst>
          </p:nvPr>
        </p:nvGraphicFramePr>
        <p:xfrm>
          <a:off x="6096000" y="1989614"/>
          <a:ext cx="504063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418939806"/>
                    </a:ext>
                  </a:extLst>
                </a:gridCol>
                <a:gridCol w="2432685">
                  <a:extLst>
                    <a:ext uri="{9D8B030D-6E8A-4147-A177-3AD203B41FA5}">
                      <a16:colId xmlns:a16="http://schemas.microsoft.com/office/drawing/2014/main" val="3791467340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6668683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用户界面测试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导航、链接、页面结构包括菜单、背景、颜色、字体、按钮名称、提示信息的一致性等。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友好性、易用性、合理性、一致性、正确性等。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核实各个窗口风格（包括颜色、字体、提示信息、图标等等）都与基准版本保证用户界面的友好性、易操作性，而且符合用户操作习惯。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75917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1646F08-E7AB-4920-9239-C57F49F0C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379379"/>
              </p:ext>
            </p:extLst>
          </p:nvPr>
        </p:nvGraphicFramePr>
        <p:xfrm>
          <a:off x="244497" y="4973673"/>
          <a:ext cx="5040630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1867593125"/>
                    </a:ext>
                  </a:extLst>
                </a:gridCol>
                <a:gridCol w="2432685">
                  <a:extLst>
                    <a:ext uri="{9D8B030D-6E8A-4147-A177-3AD203B41FA5}">
                      <a16:colId xmlns:a16="http://schemas.microsoft.com/office/drawing/2014/main" val="2613143675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3198399526"/>
                    </a:ext>
                  </a:extLst>
                </a:gridCol>
              </a:tblGrid>
              <a:tr h="100520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安全性和访问控制测试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密码：登录、个人用户、管理员用户；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权限限制；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通过修改</a:t>
                      </a:r>
                      <a:r>
                        <a:rPr lang="en-US" sz="1200" kern="100">
                          <a:effectLst/>
                        </a:rPr>
                        <a:t>URL</a:t>
                      </a:r>
                      <a:r>
                        <a:rPr lang="zh-CN" sz="1200" kern="100">
                          <a:effectLst/>
                        </a:rPr>
                        <a:t>非法访问；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登录超时限制等等；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 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应用程序级别的安全性：核实用户只能操作其所拥有权限能操作的功能。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系统级别的安全性：核实只有具备系统访问权限的用户才能访问系统。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7272796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B354A828-3ABD-4085-9BAC-4733D37B4E2D}"/>
              </a:ext>
            </a:extLst>
          </p:cNvPr>
          <p:cNvSpPr txBox="1"/>
          <p:nvPr/>
        </p:nvSpPr>
        <p:spPr>
          <a:xfrm>
            <a:off x="7604760" y="4320024"/>
            <a:ext cx="2694984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性能测试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C43F66EF-DAB9-4F89-B4D4-21FAE109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533456"/>
              </p:ext>
            </p:extLst>
          </p:nvPr>
        </p:nvGraphicFramePr>
        <p:xfrm>
          <a:off x="6431937" y="4973673"/>
          <a:ext cx="5040630" cy="1614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162383127"/>
                    </a:ext>
                  </a:extLst>
                </a:gridCol>
                <a:gridCol w="2432685">
                  <a:extLst>
                    <a:ext uri="{9D8B030D-6E8A-4147-A177-3AD203B41FA5}">
                      <a16:colId xmlns:a16="http://schemas.microsoft.com/office/drawing/2014/main" val="1596950226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53579694"/>
                    </a:ext>
                  </a:extLst>
                </a:gridCol>
              </a:tblGrid>
              <a:tr h="161417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性能测试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最大并发数；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查询商品信息、公告时，注册新用户时以及登录时系统的响应时间。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核实系统在大流量的数据与多用户操作时软件性能的稳定性，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zh-CN" sz="1200" kern="100">
                          <a:effectLst/>
                        </a:rPr>
                        <a:t>不造成系统崩溃或相关的异常现象。</a:t>
                      </a:r>
                      <a:endParaRPr lang="zh-CN" sz="140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  </a:t>
                      </a:r>
                      <a:endParaRPr lang="zh-CN" sz="1400" kern="100">
                        <a:solidFill>
                          <a:srgbClr val="000000"/>
                        </a:solidFill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1494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17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CB54D70-601E-4BCD-AF78-22367FEC5D5C}"/>
              </a:ext>
            </a:extLst>
          </p:cNvPr>
          <p:cNvSpPr/>
          <p:nvPr/>
        </p:nvSpPr>
        <p:spPr>
          <a:xfrm>
            <a:off x="0" y="977581"/>
            <a:ext cx="12191999" cy="5880420"/>
          </a:xfrm>
          <a:prstGeom prst="rect">
            <a:avLst/>
          </a:prstGeom>
          <a:solidFill>
            <a:srgbClr val="A6292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4855D8-FE45-491F-979C-7E56A6488801}"/>
              </a:ext>
            </a:extLst>
          </p:cNvPr>
          <p:cNvSpPr txBox="1"/>
          <p:nvPr/>
        </p:nvSpPr>
        <p:spPr>
          <a:xfrm>
            <a:off x="243840" y="1325880"/>
            <a:ext cx="11389157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网络购物贯彻我们的日常生活，也给我们的生活带来了很大的便利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  <a:r>
              <a:rPr lang="zh-CN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需要大家共同的合作和明确的分工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大家齐心协力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讲究团队精神，默契的团队才能产生高效率的工作。一个人是很难完成的。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项目全过程</a:t>
            </a:r>
            <a:r>
              <a:rPr lang="zh-CN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让人有一种从事软件研发的感觉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从细致的分工到精确地实现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，从一开始的问题定义，随着可行性分析、需求分析、总体设计、详细设计、到最后的测试</a:t>
            </a:r>
            <a:r>
              <a:rPr lang="zh-CN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当我们面对自己的成果的时候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，大家都很开心，都感觉自己在软件工程这个方向有更深的领悟。</a:t>
            </a:r>
            <a:endParaRPr lang="zh-CN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4BE991E-E2B7-4833-88FE-A602C45BA341}"/>
              </a:ext>
            </a:extLst>
          </p:cNvPr>
          <p:cNvGrpSpPr/>
          <p:nvPr/>
        </p:nvGrpSpPr>
        <p:grpSpPr>
          <a:xfrm>
            <a:off x="408777" y="395459"/>
            <a:ext cx="4803302" cy="546754"/>
            <a:chOff x="408777" y="395459"/>
            <a:chExt cx="4803302" cy="546754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26F6AA1-6399-4486-B81C-FDF00CDD0710}"/>
                </a:ext>
              </a:extLst>
            </p:cNvPr>
            <p:cNvSpPr txBox="1"/>
            <p:nvPr/>
          </p:nvSpPr>
          <p:spPr>
            <a:xfrm>
              <a:off x="904692" y="395460"/>
              <a:ext cx="4307387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总结</a:t>
              </a:r>
              <a:endPara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0185BFC-AC9C-4753-8D6A-8240A30E4E01}"/>
                </a:ext>
              </a:extLst>
            </p:cNvPr>
            <p:cNvSpPr txBox="1"/>
            <p:nvPr/>
          </p:nvSpPr>
          <p:spPr>
            <a:xfrm>
              <a:off x="408777" y="395459"/>
              <a:ext cx="782597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600" b="1" spc="10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附</a:t>
              </a:r>
              <a:endParaRPr lang="zh-CN" altLang="en-US" sz="26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22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DE6A1293-1981-43F0-ADFB-24EABF04C1B2}"/>
              </a:ext>
            </a:extLst>
          </p:cNvPr>
          <p:cNvSpPr/>
          <p:nvPr/>
        </p:nvSpPr>
        <p:spPr>
          <a:xfrm>
            <a:off x="1648141" y="-5"/>
            <a:ext cx="9145090" cy="5011815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4EFCDF-2CBB-4BA7-BBFF-0CA1448B0ADB}"/>
              </a:ext>
            </a:extLst>
          </p:cNvPr>
          <p:cNvSpPr txBox="1"/>
          <p:nvPr/>
        </p:nvSpPr>
        <p:spPr>
          <a:xfrm>
            <a:off x="3606918" y="2806886"/>
            <a:ext cx="4970346" cy="114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6000" b="1" spc="10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问题定义</a:t>
            </a:r>
            <a:endParaRPr lang="zh-CN" altLang="en-US" sz="6000" b="1" spc="100" dirty="0">
              <a:solidFill>
                <a:srgbClr val="AB2B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CE0E7-FE6F-4A27-8DEE-C870219A82CB}"/>
              </a:ext>
            </a:extLst>
          </p:cNvPr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33CDC5-EBD6-4911-91C1-A1154407030E}"/>
              </a:ext>
            </a:extLst>
          </p:cNvPr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55137C-BED8-48D1-AE17-D1D762197166}"/>
              </a:ext>
            </a:extLst>
          </p:cNvPr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01394C-0A70-495C-BFCA-146912A9CCF8}"/>
              </a:ext>
            </a:extLst>
          </p:cNvPr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6693C7-CF28-49A3-8E8B-240A872E9268}"/>
              </a:ext>
            </a:extLst>
          </p:cNvPr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7305426-7FCA-4A41-8503-E09FCD5BA2A9}"/>
              </a:ext>
            </a:extLst>
          </p:cNvPr>
          <p:cNvSpPr/>
          <p:nvPr/>
        </p:nvSpPr>
        <p:spPr>
          <a:xfrm flipV="1">
            <a:off x="-1" y="-5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41345189-D739-40DB-9835-E1B5570E7446}"/>
              </a:ext>
            </a:extLst>
          </p:cNvPr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FCD58176-D67D-4C4F-BB58-0EF508B501C5}"/>
              </a:ext>
            </a:extLst>
          </p:cNvPr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3779CBC7-EED8-4E8F-954B-C191961E181E}"/>
              </a:ext>
            </a:extLst>
          </p:cNvPr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097BCA-04E8-4D63-9C65-EA0CE9AE56E6}"/>
              </a:ext>
            </a:extLst>
          </p:cNvPr>
          <p:cNvSpPr/>
          <p:nvPr/>
        </p:nvSpPr>
        <p:spPr>
          <a:xfrm>
            <a:off x="3430953" y="2625969"/>
            <a:ext cx="5322277" cy="1602154"/>
          </a:xfrm>
          <a:prstGeom prst="rect">
            <a:avLst/>
          </a:prstGeom>
          <a:noFill/>
          <a:ln w="12700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0BEC12-6520-4249-94A7-164579407166}"/>
              </a:ext>
            </a:extLst>
          </p:cNvPr>
          <p:cNvSpPr txBox="1"/>
          <p:nvPr/>
        </p:nvSpPr>
        <p:spPr>
          <a:xfrm>
            <a:off x="5720228" y="1512115"/>
            <a:ext cx="751545" cy="84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4400" b="1" spc="100" dirty="0">
                <a:solidFill>
                  <a:srgbClr val="AB2B2B"/>
                </a:solidFill>
                <a:latin typeface="Bahnschrift SemiBold" panose="020B05020402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4400" spc="100" dirty="0">
              <a:solidFill>
                <a:srgbClr val="AB2B2B"/>
              </a:solidFill>
              <a:latin typeface="Bahnschrift SemiBold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FFA7E9A-5B9C-4193-B3C5-3AC134F73796}"/>
              </a:ext>
            </a:extLst>
          </p:cNvPr>
          <p:cNvCxnSpPr/>
          <p:nvPr/>
        </p:nvCxnSpPr>
        <p:spPr>
          <a:xfrm>
            <a:off x="3430953" y="4228123"/>
            <a:ext cx="532227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96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C1A017F2-A001-40E1-85D9-201D25E75E63}"/>
              </a:ext>
            </a:extLst>
          </p:cNvPr>
          <p:cNvSpPr/>
          <p:nvPr/>
        </p:nvSpPr>
        <p:spPr>
          <a:xfrm>
            <a:off x="2776746" y="4635211"/>
            <a:ext cx="6638508" cy="2476239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t="-50527" b="1"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FCD336-9368-44E5-BCBF-1D8DE298A8AC}"/>
              </a:ext>
            </a:extLst>
          </p:cNvPr>
          <p:cNvGrpSpPr/>
          <p:nvPr/>
        </p:nvGrpSpPr>
        <p:grpSpPr>
          <a:xfrm>
            <a:off x="5275200" y="340474"/>
            <a:ext cx="1641600" cy="1548948"/>
            <a:chOff x="3498748" y="1114963"/>
            <a:chExt cx="5194503" cy="49013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0FB19F2-11AB-4A96-B09B-8B8C4FBAA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893" y="1114963"/>
              <a:ext cx="3799345" cy="371069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3DE303B-8D6B-4167-B3E2-8DD280AC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748" y="4838870"/>
              <a:ext cx="5194503" cy="1177419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5231231-6275-407C-A9B8-BD99DA1CB5A1}"/>
              </a:ext>
            </a:extLst>
          </p:cNvPr>
          <p:cNvCxnSpPr/>
          <p:nvPr/>
        </p:nvCxnSpPr>
        <p:spPr>
          <a:xfrm>
            <a:off x="3571103" y="2395183"/>
            <a:ext cx="5049794" cy="0"/>
          </a:xfrm>
          <a:prstGeom prst="line">
            <a:avLst/>
          </a:prstGeom>
          <a:ln w="1905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2C127F0-0A88-4255-B555-05934C4BA238}"/>
              </a:ext>
            </a:extLst>
          </p:cNvPr>
          <p:cNvCxnSpPr/>
          <p:nvPr/>
        </p:nvCxnSpPr>
        <p:spPr>
          <a:xfrm>
            <a:off x="3571103" y="4421650"/>
            <a:ext cx="5049794" cy="0"/>
          </a:xfrm>
          <a:prstGeom prst="line">
            <a:avLst/>
          </a:prstGeom>
          <a:ln w="19050">
            <a:solidFill>
              <a:srgbClr val="AB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D4EFCDF-2CBB-4BA7-BBFF-0CA1448B0ADB}"/>
              </a:ext>
            </a:extLst>
          </p:cNvPr>
          <p:cNvSpPr txBox="1"/>
          <p:nvPr/>
        </p:nvSpPr>
        <p:spPr>
          <a:xfrm>
            <a:off x="3571103" y="2502916"/>
            <a:ext cx="5049794" cy="163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8800" b="1" spc="200" dirty="0">
                <a:solidFill>
                  <a:srgbClr val="AB2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CE0E7-FE6F-4A27-8DEE-C870219A82CB}"/>
              </a:ext>
            </a:extLst>
          </p:cNvPr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33CDC5-EBD6-4911-91C1-A1154407030E}"/>
              </a:ext>
            </a:extLst>
          </p:cNvPr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55137C-BED8-48D1-AE17-D1D762197166}"/>
              </a:ext>
            </a:extLst>
          </p:cNvPr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01394C-0A70-495C-BFCA-146912A9CCF8}"/>
              </a:ext>
            </a:extLst>
          </p:cNvPr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6693C7-CF28-49A3-8E8B-240A872E9268}"/>
              </a:ext>
            </a:extLst>
          </p:cNvPr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7305426-7FCA-4A41-8503-E09FCD5BA2A9}"/>
              </a:ext>
            </a:extLst>
          </p:cNvPr>
          <p:cNvSpPr/>
          <p:nvPr/>
        </p:nvSpPr>
        <p:spPr>
          <a:xfrm flipV="1">
            <a:off x="-1" y="-5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41345189-D739-40DB-9835-E1B5570E7446}"/>
              </a:ext>
            </a:extLst>
          </p:cNvPr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FCD58176-D67D-4C4F-BB58-0EF508B501C5}"/>
              </a:ext>
            </a:extLst>
          </p:cNvPr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3779CBC7-EED8-4E8F-954B-C191961E181E}"/>
              </a:ext>
            </a:extLst>
          </p:cNvPr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55A0B9-9C1E-46DB-9D2F-F61BD2C62308}"/>
              </a:ext>
            </a:extLst>
          </p:cNvPr>
          <p:cNvSpPr txBox="1"/>
          <p:nvPr/>
        </p:nvSpPr>
        <p:spPr>
          <a:xfrm>
            <a:off x="5354968" y="5957285"/>
            <a:ext cx="1482064" cy="41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rgbClr val="A6292F"/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2019-04-03</a:t>
            </a:r>
            <a:endParaRPr lang="zh-CN" altLang="en-US" dirty="0">
              <a:solidFill>
                <a:srgbClr val="A6292F"/>
              </a:solidFill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09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9926075C-91B3-4D5A-8511-825BFB8A4685}"/>
              </a:ext>
            </a:extLst>
          </p:cNvPr>
          <p:cNvSpPr/>
          <p:nvPr/>
        </p:nvSpPr>
        <p:spPr>
          <a:xfrm rot="19169479">
            <a:off x="10201650" y="3360239"/>
            <a:ext cx="7100986" cy="6789085"/>
          </a:xfrm>
          <a:prstGeom prst="rect">
            <a:avLst/>
          </a:prstGeom>
          <a:noFill/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F021026-6B17-463B-BADD-3BC042E2E7D2}"/>
              </a:ext>
            </a:extLst>
          </p:cNvPr>
          <p:cNvSpPr/>
          <p:nvPr/>
        </p:nvSpPr>
        <p:spPr>
          <a:xfrm rot="19157315">
            <a:off x="10661719" y="4297459"/>
            <a:ext cx="5073638" cy="4818538"/>
          </a:xfrm>
          <a:prstGeom prst="rect">
            <a:avLst/>
          </a:prstGeom>
          <a:noFill/>
          <a:ln w="6350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BD034E-B747-4231-9676-B173B838C28C}"/>
              </a:ext>
            </a:extLst>
          </p:cNvPr>
          <p:cNvSpPr txBox="1"/>
          <p:nvPr/>
        </p:nvSpPr>
        <p:spPr>
          <a:xfrm>
            <a:off x="904692" y="395460"/>
            <a:ext cx="3683349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问题定义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BB5A5C-B6D3-4472-BED4-7C08B3E38D52}"/>
              </a:ext>
            </a:extLst>
          </p:cNvPr>
          <p:cNvSpPr txBox="1"/>
          <p:nvPr/>
        </p:nvSpPr>
        <p:spPr>
          <a:xfrm>
            <a:off x="904693" y="5179869"/>
            <a:ext cx="10600476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可以看出网上购物选择节约时间和操作方便的分别占</a:t>
            </a:r>
            <a:r>
              <a:rPr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46.7%</a:t>
            </a:r>
            <a:r>
              <a:rPr lang="zh-CN" altLang="zh-CN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44.2%</a:t>
            </a:r>
            <a:r>
              <a:rPr lang="zh-CN" altLang="zh-CN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，这说明随着生活节奏的加快，人们越来越希望拥有简单快捷的购物方式。于是电子商务开始流行起来，一种全新的购物理念开始形成并逐步发展。网上购物是一种具有交互功能的商业信息系统。</a:t>
            </a:r>
          </a:p>
          <a:p>
            <a:pPr algn="l">
              <a:lnSpc>
                <a:spcPct val="150000"/>
              </a:lnSpc>
            </a:pP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4D07FB-908C-47B7-9D91-0CFA573DA061}"/>
              </a:ext>
            </a:extLst>
          </p:cNvPr>
          <p:cNvSpPr txBox="1"/>
          <p:nvPr/>
        </p:nvSpPr>
        <p:spPr>
          <a:xfrm>
            <a:off x="904692" y="1093106"/>
            <a:ext cx="10600477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sz="24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4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CNNIC</a:t>
            </a:r>
            <a:r>
              <a:rPr lang="zh-CN" altLang="zh-CN" sz="24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（中国互联网络信息中心）公布的中国</a:t>
            </a:r>
            <a:r>
              <a:rPr lang="en-US" altLang="zh-CN" sz="24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B2C</a:t>
            </a:r>
            <a:r>
              <a:rPr lang="zh-CN" altLang="zh-CN" sz="2400" b="1" spc="1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电子商务发展报告</a:t>
            </a:r>
            <a:endParaRPr lang="zh-CN" altLang="en-US" sz="2400" b="1" spc="1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082AA2-B1E5-47AB-B2E8-BC89209F0D4E}"/>
              </a:ext>
            </a:extLst>
          </p:cNvPr>
          <p:cNvSpPr txBox="1"/>
          <p:nvPr/>
        </p:nvSpPr>
        <p:spPr>
          <a:xfrm>
            <a:off x="345987" y="322484"/>
            <a:ext cx="659028" cy="67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400" b="1" spc="1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3400" spc="100" dirty="0">
              <a:solidFill>
                <a:srgbClr val="A6292F"/>
              </a:solidFill>
              <a:latin typeface="Bahnschrift SemiBold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35E163-4D64-455E-99EB-F2FB179D7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30" y="1771508"/>
            <a:ext cx="8549140" cy="33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0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5A336D6-7776-4797-9FF1-E9F285A1F812}"/>
              </a:ext>
            </a:extLst>
          </p:cNvPr>
          <p:cNvSpPr/>
          <p:nvPr/>
        </p:nvSpPr>
        <p:spPr>
          <a:xfrm>
            <a:off x="1648141" y="-5"/>
            <a:ext cx="9145090" cy="5011815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4EFCDF-2CBB-4BA7-BBFF-0CA1448B0ADB}"/>
              </a:ext>
            </a:extLst>
          </p:cNvPr>
          <p:cNvSpPr txBox="1"/>
          <p:nvPr/>
        </p:nvSpPr>
        <p:spPr>
          <a:xfrm>
            <a:off x="3606918" y="2806886"/>
            <a:ext cx="4970346" cy="114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6000" b="1" spc="40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可行性研究</a:t>
            </a:r>
            <a:endParaRPr lang="zh-CN" altLang="en-US" sz="6000" b="1" spc="400" dirty="0">
              <a:solidFill>
                <a:srgbClr val="A629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CE0E7-FE6F-4A27-8DEE-C870219A82CB}"/>
              </a:ext>
            </a:extLst>
          </p:cNvPr>
          <p:cNvSpPr/>
          <p:nvPr/>
        </p:nvSpPr>
        <p:spPr>
          <a:xfrm rot="19489470">
            <a:off x="2087430" y="75101"/>
            <a:ext cx="7815223" cy="7025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33CDC5-EBD6-4911-91C1-A1154407030E}"/>
              </a:ext>
            </a:extLst>
          </p:cNvPr>
          <p:cNvSpPr/>
          <p:nvPr/>
        </p:nvSpPr>
        <p:spPr>
          <a:xfrm rot="19677627">
            <a:off x="1696367" y="-185105"/>
            <a:ext cx="8799268" cy="7539332"/>
          </a:xfrm>
          <a:prstGeom prst="rect">
            <a:avLst/>
          </a:prstGeom>
          <a:noFill/>
          <a:ln w="3937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75000">
                  <a:srgbClr val="D9D7DA">
                    <a:alpha val="36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55137C-BED8-48D1-AE17-D1D762197166}"/>
              </a:ext>
            </a:extLst>
          </p:cNvPr>
          <p:cNvSpPr/>
          <p:nvPr/>
        </p:nvSpPr>
        <p:spPr>
          <a:xfrm rot="19689791">
            <a:off x="1250990" y="-594491"/>
            <a:ext cx="9690020" cy="8358103"/>
          </a:xfrm>
          <a:prstGeom prst="rect">
            <a:avLst/>
          </a:prstGeom>
          <a:noFill/>
          <a:ln w="254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01394C-0A70-495C-BFCA-146912A9CCF8}"/>
              </a:ext>
            </a:extLst>
          </p:cNvPr>
          <p:cNvSpPr/>
          <p:nvPr/>
        </p:nvSpPr>
        <p:spPr>
          <a:xfrm rot="19677627">
            <a:off x="837848" y="-966170"/>
            <a:ext cx="10516304" cy="9101460"/>
          </a:xfrm>
          <a:prstGeom prst="rect">
            <a:avLst/>
          </a:prstGeom>
          <a:noFill/>
          <a:ln w="304800">
            <a:gradFill flip="none" rotWithShape="1">
              <a:gsLst>
                <a:gs pos="0">
                  <a:schemeClr val="accent3">
                    <a:lumMod val="67000"/>
                    <a:alpha val="0"/>
                  </a:schemeClr>
                </a:gs>
                <a:gs pos="69000">
                  <a:srgbClr val="D9D7DA">
                    <a:alpha val="32000"/>
                  </a:srgb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6693C7-CF28-49A3-8E8B-240A872E9268}"/>
              </a:ext>
            </a:extLst>
          </p:cNvPr>
          <p:cNvSpPr/>
          <p:nvPr/>
        </p:nvSpPr>
        <p:spPr>
          <a:xfrm rot="19677627">
            <a:off x="631957" y="-1193179"/>
            <a:ext cx="10928087" cy="9555478"/>
          </a:xfrm>
          <a:prstGeom prst="rect">
            <a:avLst/>
          </a:prstGeom>
          <a:noFill/>
          <a:ln w="127000">
            <a:solidFill>
              <a:srgbClr val="A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7305426-7FCA-4A41-8503-E09FCD5BA2A9}"/>
              </a:ext>
            </a:extLst>
          </p:cNvPr>
          <p:cNvSpPr/>
          <p:nvPr/>
        </p:nvSpPr>
        <p:spPr>
          <a:xfrm flipV="1">
            <a:off x="-1" y="-5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41345189-D739-40DB-9835-E1B5570E7446}"/>
              </a:ext>
            </a:extLst>
          </p:cNvPr>
          <p:cNvSpPr/>
          <p:nvPr/>
        </p:nvSpPr>
        <p:spPr>
          <a:xfrm rot="16200000" flipV="1">
            <a:off x="-559805" y="4699477"/>
            <a:ext cx="2809876" cy="1756941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FCD58176-D67D-4C4F-BB58-0EF508B501C5}"/>
              </a:ext>
            </a:extLst>
          </p:cNvPr>
          <p:cNvSpPr/>
          <p:nvPr/>
        </p:nvSpPr>
        <p:spPr>
          <a:xfrm rot="16200000" flipH="1">
            <a:off x="9801294" y="562042"/>
            <a:ext cx="2952749" cy="1828666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3779CBC7-EED8-4E8F-954B-C191961E181E}"/>
              </a:ext>
            </a:extLst>
          </p:cNvPr>
          <p:cNvSpPr/>
          <p:nvPr/>
        </p:nvSpPr>
        <p:spPr>
          <a:xfrm flipH="1">
            <a:off x="9783191" y="5443226"/>
            <a:ext cx="2442147" cy="1414770"/>
          </a:xfrm>
          <a:prstGeom prst="rtTriangle">
            <a:avLst/>
          </a:prstGeom>
          <a:solidFill>
            <a:srgbClr val="AB2B2B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097BCA-04E8-4D63-9C65-EA0CE9AE56E6}"/>
              </a:ext>
            </a:extLst>
          </p:cNvPr>
          <p:cNvSpPr/>
          <p:nvPr/>
        </p:nvSpPr>
        <p:spPr>
          <a:xfrm>
            <a:off x="3430953" y="2625969"/>
            <a:ext cx="5322277" cy="1602154"/>
          </a:xfrm>
          <a:prstGeom prst="rect">
            <a:avLst/>
          </a:prstGeom>
          <a:noFill/>
          <a:ln w="12700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0BEC12-6520-4249-94A7-164579407166}"/>
              </a:ext>
            </a:extLst>
          </p:cNvPr>
          <p:cNvSpPr txBox="1"/>
          <p:nvPr/>
        </p:nvSpPr>
        <p:spPr>
          <a:xfrm>
            <a:off x="5638483" y="1512115"/>
            <a:ext cx="915034" cy="84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4400" b="1" spc="1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4400" spc="100" dirty="0">
              <a:solidFill>
                <a:srgbClr val="A6292F"/>
              </a:solidFill>
              <a:latin typeface="Bahnschrift SemiBold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FFA7E9A-5B9C-4193-B3C5-3AC134F73796}"/>
              </a:ext>
            </a:extLst>
          </p:cNvPr>
          <p:cNvCxnSpPr/>
          <p:nvPr/>
        </p:nvCxnSpPr>
        <p:spPr>
          <a:xfrm>
            <a:off x="3430953" y="4228123"/>
            <a:ext cx="5322277" cy="0"/>
          </a:xfrm>
          <a:prstGeom prst="line">
            <a:avLst/>
          </a:prstGeom>
          <a:ln w="38100">
            <a:solidFill>
              <a:srgbClr val="A629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2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>
            <a:extLst>
              <a:ext uri="{FF2B5EF4-FFF2-40B4-BE49-F238E27FC236}">
                <a16:creationId xmlns:a16="http://schemas.microsoft.com/office/drawing/2014/main" id="{8A111847-B45B-455C-B36A-4B04E88FEB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9000"/>
            </a:blip>
            <a:srcRect/>
            <a:stretch>
              <a:fillRect/>
            </a:stretch>
          </a:blipFill>
          <a:ln w="1270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19A175B-B28D-48E5-94A0-D8FC7A199207}"/>
              </a:ext>
            </a:extLst>
          </p:cNvPr>
          <p:cNvGrpSpPr/>
          <p:nvPr/>
        </p:nvGrpSpPr>
        <p:grpSpPr>
          <a:xfrm>
            <a:off x="911225" y="1976086"/>
            <a:ext cx="2495604" cy="3866255"/>
            <a:chOff x="911225" y="2258384"/>
            <a:chExt cx="2495604" cy="386625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7287E05-A6C6-4694-9401-83E295BE0DAE}"/>
                </a:ext>
              </a:extLst>
            </p:cNvPr>
            <p:cNvSpPr/>
            <p:nvPr/>
          </p:nvSpPr>
          <p:spPr>
            <a:xfrm>
              <a:off x="911225" y="2258384"/>
              <a:ext cx="2495604" cy="3866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654393A-D6B9-440F-B24F-B67F75E5A4D6}"/>
                </a:ext>
              </a:extLst>
            </p:cNvPr>
            <p:cNvSpPr txBox="1"/>
            <p:nvPr/>
          </p:nvSpPr>
          <p:spPr>
            <a:xfrm>
              <a:off x="1032812" y="5260536"/>
              <a:ext cx="2238141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CA9A5106-91C7-4AAC-B6B2-B0E5B2EB52D3}"/>
                </a:ext>
              </a:extLst>
            </p:cNvPr>
            <p:cNvGrpSpPr/>
            <p:nvPr/>
          </p:nvGrpSpPr>
          <p:grpSpPr>
            <a:xfrm>
              <a:off x="1448493" y="2811263"/>
              <a:ext cx="1622169" cy="1380246"/>
              <a:chOff x="1448493" y="2811263"/>
              <a:chExt cx="1622169" cy="138024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4C1329-A18F-4A4A-BB6D-859C512F983D}"/>
                  </a:ext>
                </a:extLst>
              </p:cNvPr>
              <p:cNvSpPr txBox="1"/>
              <p:nvPr/>
            </p:nvSpPr>
            <p:spPr>
              <a:xfrm>
                <a:off x="1859288" y="2811263"/>
                <a:ext cx="599477" cy="51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5000"/>
                  </a:lnSpc>
                </a:pPr>
                <a:r>
                  <a:rPr lang="en-US" altLang="zh-CN" sz="2400" b="1" spc="100" dirty="0">
                    <a:solidFill>
                      <a:srgbClr val="A629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400" b="1" spc="100" dirty="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96D1579B-4631-41C0-AAC1-DC5E6AD61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1885" y="3429000"/>
                <a:ext cx="7141" cy="27544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429DD16-8593-4FEC-9C9E-BD0225C08FA1}"/>
                  </a:ext>
                </a:extLst>
              </p:cNvPr>
              <p:cNvSpPr txBox="1"/>
              <p:nvPr/>
            </p:nvSpPr>
            <p:spPr>
              <a:xfrm>
                <a:off x="1448493" y="3749593"/>
                <a:ext cx="1622169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5000"/>
                  </a:lnSpc>
                </a:pPr>
                <a:r>
                  <a:rPr lang="zh-CN" altLang="en-US" sz="2000" b="1" spc="1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技术可行性</a:t>
                </a:r>
                <a:endParaRPr lang="zh-CN" altLang="en-US" sz="2000" b="1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8B8F1384-71A5-451A-BE4F-78223D21FD99}"/>
              </a:ext>
            </a:extLst>
          </p:cNvPr>
          <p:cNvGrpSpPr/>
          <p:nvPr/>
        </p:nvGrpSpPr>
        <p:grpSpPr>
          <a:xfrm>
            <a:off x="6217046" y="1976086"/>
            <a:ext cx="2495604" cy="3866255"/>
            <a:chOff x="6217046" y="2258384"/>
            <a:chExt cx="2495604" cy="386625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2CC2081-4DF3-484B-B087-75BEAC680916}"/>
                </a:ext>
              </a:extLst>
            </p:cNvPr>
            <p:cNvSpPr/>
            <p:nvPr/>
          </p:nvSpPr>
          <p:spPr>
            <a:xfrm>
              <a:off x="6217046" y="2258384"/>
              <a:ext cx="2495604" cy="3866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6893AE1-3837-4A39-8E72-C675517A109C}"/>
                </a:ext>
              </a:extLst>
            </p:cNvPr>
            <p:cNvSpPr txBox="1"/>
            <p:nvPr/>
          </p:nvSpPr>
          <p:spPr>
            <a:xfrm>
              <a:off x="6338633" y="5260532"/>
              <a:ext cx="2238141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43AE1E9-F8BF-4A41-A08F-02CA276BC9C5}"/>
                </a:ext>
              </a:extLst>
            </p:cNvPr>
            <p:cNvGrpSpPr/>
            <p:nvPr/>
          </p:nvGrpSpPr>
          <p:grpSpPr>
            <a:xfrm>
              <a:off x="6675193" y="2811263"/>
              <a:ext cx="1579310" cy="1380245"/>
              <a:chOff x="1378842" y="2811263"/>
              <a:chExt cx="1579310" cy="1380245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74D9735-1420-465F-BE03-5CA19740DA88}"/>
                  </a:ext>
                </a:extLst>
              </p:cNvPr>
              <p:cNvSpPr txBox="1"/>
              <p:nvPr/>
            </p:nvSpPr>
            <p:spPr>
              <a:xfrm>
                <a:off x="1859288" y="2811263"/>
                <a:ext cx="599477" cy="51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5000"/>
                  </a:lnSpc>
                </a:pPr>
                <a:r>
                  <a:rPr lang="en-US" altLang="zh-CN" sz="2400" b="1" spc="100" dirty="0">
                    <a:solidFill>
                      <a:srgbClr val="A629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spc="100" dirty="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8A4E7A03-36FD-498A-B330-F9C0B24E9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1885" y="3429000"/>
                <a:ext cx="7141" cy="27544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6E1B92C-B538-4F06-B891-ADC51F4D787E}"/>
                  </a:ext>
                </a:extLst>
              </p:cNvPr>
              <p:cNvSpPr txBox="1"/>
              <p:nvPr/>
            </p:nvSpPr>
            <p:spPr>
              <a:xfrm>
                <a:off x="1378842" y="3749592"/>
                <a:ext cx="1579310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5000"/>
                  </a:lnSpc>
                </a:pPr>
                <a:r>
                  <a:rPr lang="zh-CN" altLang="en-US" sz="2000" b="1" spc="1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社会可行性</a:t>
                </a:r>
                <a:endParaRPr lang="zh-CN" altLang="en-US" sz="2000" b="1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61F24584-E0BF-40C1-8B75-EFA6F0EB1C19}"/>
              </a:ext>
            </a:extLst>
          </p:cNvPr>
          <p:cNvSpPr/>
          <p:nvPr/>
        </p:nvSpPr>
        <p:spPr>
          <a:xfrm>
            <a:off x="8869957" y="1976086"/>
            <a:ext cx="2495604" cy="38662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D42692C-3B85-4D76-B172-018995A4203F}"/>
              </a:ext>
            </a:extLst>
          </p:cNvPr>
          <p:cNvGrpSpPr/>
          <p:nvPr/>
        </p:nvGrpSpPr>
        <p:grpSpPr>
          <a:xfrm>
            <a:off x="9298148" y="2528964"/>
            <a:ext cx="1586451" cy="1380246"/>
            <a:chOff x="1385491" y="2811263"/>
            <a:chExt cx="1586451" cy="1380248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E71DC0C-C22B-4699-BE34-7995EA9BD90C}"/>
                </a:ext>
              </a:extLst>
            </p:cNvPr>
            <p:cNvSpPr txBox="1"/>
            <p:nvPr/>
          </p:nvSpPr>
          <p:spPr>
            <a:xfrm>
              <a:off x="1859288" y="2811263"/>
              <a:ext cx="599477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zh-CN" sz="2400" b="1" spc="100" dirty="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400" b="1" spc="100" dirty="0">
                <a:solidFill>
                  <a:srgbClr val="A6292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ECD83D3-7DEC-469B-B36B-BE49DC9DD298}"/>
                </a:ext>
              </a:extLst>
            </p:cNvPr>
            <p:cNvCxnSpPr>
              <a:cxnSpLocks/>
            </p:cNvCxnSpPr>
            <p:nvPr/>
          </p:nvCxnSpPr>
          <p:spPr>
            <a:xfrm>
              <a:off x="2151885" y="3429000"/>
              <a:ext cx="7141" cy="27544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466E994-0C01-4977-B396-80EF615004EA}"/>
                </a:ext>
              </a:extLst>
            </p:cNvPr>
            <p:cNvSpPr txBox="1"/>
            <p:nvPr/>
          </p:nvSpPr>
          <p:spPr>
            <a:xfrm>
              <a:off x="1385491" y="3749594"/>
              <a:ext cx="1586451" cy="44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2000" b="1" spc="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操作可行性</a:t>
              </a:r>
              <a:endParaRPr lang="zh-CN" altLang="en-US" sz="2000" b="1" spc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96B1BD0-A30B-4C2C-99F8-3D122ACD7943}"/>
              </a:ext>
            </a:extLst>
          </p:cNvPr>
          <p:cNvSpPr/>
          <p:nvPr/>
        </p:nvSpPr>
        <p:spPr>
          <a:xfrm>
            <a:off x="911225" y="1976086"/>
            <a:ext cx="10454337" cy="38662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239F116C-6B34-4BBA-A9F5-CA5357A70CFB}"/>
              </a:ext>
            </a:extLst>
          </p:cNvPr>
          <p:cNvGrpSpPr/>
          <p:nvPr/>
        </p:nvGrpSpPr>
        <p:grpSpPr>
          <a:xfrm>
            <a:off x="345986" y="322484"/>
            <a:ext cx="2498761" cy="672685"/>
            <a:chOff x="345986" y="322484"/>
            <a:chExt cx="2498761" cy="672685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21E84F0-6F39-45B5-BB1C-D59FDB2464C0}"/>
                </a:ext>
              </a:extLst>
            </p:cNvPr>
            <p:cNvSpPr txBox="1"/>
            <p:nvPr/>
          </p:nvSpPr>
          <p:spPr>
            <a:xfrm>
              <a:off x="904693" y="395460"/>
              <a:ext cx="1940054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可行性研究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1C84122A-EB70-4189-B771-C0149E2A0B2D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 dirty="0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9E8FC71-A9FD-43B2-A48E-EC69BE784468}"/>
              </a:ext>
            </a:extLst>
          </p:cNvPr>
          <p:cNvGrpSpPr/>
          <p:nvPr/>
        </p:nvGrpSpPr>
        <p:grpSpPr>
          <a:xfrm>
            <a:off x="3585566" y="1976080"/>
            <a:ext cx="2495604" cy="3866255"/>
            <a:chOff x="911225" y="2258384"/>
            <a:chExt cx="2495604" cy="3866255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916DB9A-E41E-426B-8884-3BBD3F1177B8}"/>
                </a:ext>
              </a:extLst>
            </p:cNvPr>
            <p:cNvSpPr/>
            <p:nvPr/>
          </p:nvSpPr>
          <p:spPr>
            <a:xfrm>
              <a:off x="911225" y="2258384"/>
              <a:ext cx="2495604" cy="3866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AF1F5CC-7A78-4F1D-81FE-D265447C3A44}"/>
                </a:ext>
              </a:extLst>
            </p:cNvPr>
            <p:cNvSpPr txBox="1"/>
            <p:nvPr/>
          </p:nvSpPr>
          <p:spPr>
            <a:xfrm>
              <a:off x="1032812" y="5260536"/>
              <a:ext cx="2238141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C6ED83ED-429A-4AB8-B235-5BBC681A10F8}"/>
                </a:ext>
              </a:extLst>
            </p:cNvPr>
            <p:cNvGrpSpPr/>
            <p:nvPr/>
          </p:nvGrpSpPr>
          <p:grpSpPr>
            <a:xfrm>
              <a:off x="1448493" y="2811263"/>
              <a:ext cx="1622169" cy="1380246"/>
              <a:chOff x="1448493" y="2811263"/>
              <a:chExt cx="1622169" cy="1380246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57CAD57-2850-4A84-BF8C-4894D9E7B499}"/>
                  </a:ext>
                </a:extLst>
              </p:cNvPr>
              <p:cNvSpPr txBox="1"/>
              <p:nvPr/>
            </p:nvSpPr>
            <p:spPr>
              <a:xfrm>
                <a:off x="1859288" y="2811263"/>
                <a:ext cx="599477" cy="51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5000"/>
                  </a:lnSpc>
                </a:pPr>
                <a:r>
                  <a:rPr lang="en-US" altLang="zh-CN" sz="2400" b="1" spc="100">
                    <a:solidFill>
                      <a:srgbClr val="A6292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spc="100" dirty="0">
                  <a:solidFill>
                    <a:srgbClr val="A629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03C4CB39-500F-4A48-973D-50FEBB8E3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1885" y="3429000"/>
                <a:ext cx="7141" cy="27544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7A8DBFA-AAC8-4EFD-BC1B-0FC5BCA562DD}"/>
                  </a:ext>
                </a:extLst>
              </p:cNvPr>
              <p:cNvSpPr txBox="1"/>
              <p:nvPr/>
            </p:nvSpPr>
            <p:spPr>
              <a:xfrm>
                <a:off x="1448493" y="3749593"/>
                <a:ext cx="1622169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5000"/>
                  </a:lnSpc>
                </a:pPr>
                <a:r>
                  <a:rPr lang="zh-CN" altLang="en-US" sz="2000" b="1" spc="1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经济可行性</a:t>
                </a:r>
                <a:endParaRPr lang="zh-CN" altLang="en-US" sz="2000" b="1" spc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721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901876-4080-4A7E-AD86-C1A9CB52A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0A785C-46BB-4613-90CD-7F1F8C25EE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5000">
                <a:srgbClr val="AB2B2B">
                  <a:alpha val="77000"/>
                </a:srgbClr>
              </a:gs>
              <a:gs pos="5000">
                <a:srgbClr val="AB2B2B"/>
              </a:gs>
              <a:gs pos="100000">
                <a:srgbClr val="AB2B2B">
                  <a:alpha val="65000"/>
                </a:srgb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01C7BED-184B-4D34-A701-72A8CBF2302D}"/>
              </a:ext>
            </a:extLst>
          </p:cNvPr>
          <p:cNvGrpSpPr/>
          <p:nvPr/>
        </p:nvGrpSpPr>
        <p:grpSpPr>
          <a:xfrm>
            <a:off x="345986" y="322484"/>
            <a:ext cx="5057671" cy="672685"/>
            <a:chOff x="345986" y="322484"/>
            <a:chExt cx="5057671" cy="67268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99376C-A68D-4F7A-AA5C-F7AD1E32B512}"/>
                </a:ext>
              </a:extLst>
            </p:cNvPr>
            <p:cNvSpPr txBox="1"/>
            <p:nvPr/>
          </p:nvSpPr>
          <p:spPr>
            <a:xfrm>
              <a:off x="904692" y="395460"/>
              <a:ext cx="4498965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可行性研究</a:t>
              </a:r>
              <a:r>
                <a:rPr lang="en-US" altLang="zh-CN" sz="2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技术可行性</a:t>
              </a:r>
              <a:endPara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4E113E4-0327-4245-B88A-391BFA0D9381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 dirty="0">
                  <a:solidFill>
                    <a:schemeClr val="bg1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3400" dirty="0">
                <a:solidFill>
                  <a:schemeClr val="bg1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形 10">
            <a:extLst>
              <a:ext uri="{FF2B5EF4-FFF2-40B4-BE49-F238E27FC236}">
                <a16:creationId xmlns:a16="http://schemas.microsoft.com/office/drawing/2014/main" id="{269315C9-C75E-448A-8AAE-E0989C691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0757" y="2285154"/>
            <a:ext cx="2308834" cy="2704634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F4765FD-15C4-4F86-A984-1EA5D5F9D6D4}"/>
              </a:ext>
            </a:extLst>
          </p:cNvPr>
          <p:cNvGrpSpPr/>
          <p:nvPr/>
        </p:nvGrpSpPr>
        <p:grpSpPr>
          <a:xfrm>
            <a:off x="2777381" y="2449503"/>
            <a:ext cx="1384419" cy="598206"/>
            <a:chOff x="2845748" y="2444097"/>
            <a:chExt cx="1384419" cy="598206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7E8EB2C-6DF5-40F7-ADD2-6012C9AFAEC3}"/>
                </a:ext>
              </a:extLst>
            </p:cNvPr>
            <p:cNvCxnSpPr/>
            <p:nvPr/>
          </p:nvCxnSpPr>
          <p:spPr>
            <a:xfrm flipV="1">
              <a:off x="2845748" y="2444097"/>
              <a:ext cx="726392" cy="59820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FE246E1-9D33-461E-AB80-200826E0A352}"/>
                </a:ext>
              </a:extLst>
            </p:cNvPr>
            <p:cNvCxnSpPr>
              <a:cxnSpLocks/>
            </p:cNvCxnSpPr>
            <p:nvPr/>
          </p:nvCxnSpPr>
          <p:spPr>
            <a:xfrm>
              <a:off x="3572140" y="2444097"/>
              <a:ext cx="658027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B421A8D1-3696-4ACC-BA82-B39962D40CFB}"/>
              </a:ext>
            </a:extLst>
          </p:cNvPr>
          <p:cNvSpPr txBox="1"/>
          <p:nvPr/>
        </p:nvSpPr>
        <p:spPr>
          <a:xfrm>
            <a:off x="4127618" y="1685425"/>
            <a:ext cx="2847619" cy="236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MySQL</a:t>
            </a: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，简洁而高效的数据库管理软件，具有简单的操作方式。</a:t>
            </a:r>
            <a:r>
              <a:rPr lang="en-US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MySQL </a:t>
            </a: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被广泛地应用在</a:t>
            </a:r>
            <a:r>
              <a:rPr lang="en-US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Internet</a:t>
            </a: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上的中小型网站中。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37E3534-070D-422C-99DA-9987BA25F461}"/>
              </a:ext>
            </a:extLst>
          </p:cNvPr>
          <p:cNvSpPr txBox="1"/>
          <p:nvPr/>
        </p:nvSpPr>
        <p:spPr>
          <a:xfrm>
            <a:off x="7128519" y="1637299"/>
            <a:ext cx="3315770" cy="373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</a:t>
            </a:r>
            <a:r>
              <a:rPr lang="zh-CN" altLang="en-US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网站</a:t>
            </a: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技术已经非常成熟，</a:t>
            </a:r>
            <a:r>
              <a:rPr lang="en-US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是一种优秀的编程语言，最大的优点是与平台无关。而它的网络编程语言</a:t>
            </a:r>
            <a:r>
              <a:rPr lang="en-US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JSP</a:t>
            </a: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也很便利，</a:t>
            </a:r>
            <a:r>
              <a:rPr lang="en-US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JSP</a:t>
            </a: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技术使用</a:t>
            </a:r>
            <a:r>
              <a:rPr lang="en-US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编程语言编写类</a:t>
            </a:r>
            <a:r>
              <a:rPr lang="en-US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</a:t>
            </a: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tags</a:t>
            </a: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scriptlets</a:t>
            </a:r>
            <a:r>
              <a:rPr lang="zh-CN" altLang="zh-CN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，来封装产生动态网页的处理逻辑</a:t>
            </a:r>
            <a:r>
              <a:rPr lang="zh-CN" altLang="en-US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2B5EDB0-E98F-40AF-9465-E441F9EAACD2}"/>
              </a:ext>
            </a:extLst>
          </p:cNvPr>
          <p:cNvCxnSpPr>
            <a:cxnSpLocks/>
          </p:cNvCxnSpPr>
          <p:nvPr/>
        </p:nvCxnSpPr>
        <p:spPr>
          <a:xfrm>
            <a:off x="7009419" y="1071348"/>
            <a:ext cx="0" cy="4126294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29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ṣḻïḓê">
            <a:extLst>
              <a:ext uri="{FF2B5EF4-FFF2-40B4-BE49-F238E27FC236}">
                <a16:creationId xmlns:a16="http://schemas.microsoft.com/office/drawing/2014/main" id="{D1DDD1D4-8A70-44A1-B8BD-DA54A142CE7C}"/>
              </a:ext>
            </a:extLst>
          </p:cNvPr>
          <p:cNvSpPr/>
          <p:nvPr/>
        </p:nvSpPr>
        <p:spPr>
          <a:xfrm>
            <a:off x="1" y="5095923"/>
            <a:ext cx="12192000" cy="1762077"/>
          </a:xfrm>
          <a:prstGeom prst="trapezoid">
            <a:avLst>
              <a:gd name="adj" fmla="val 99668"/>
            </a:avLst>
          </a:prstGeom>
          <a:solidFill>
            <a:srgbClr val="AB2B2B">
              <a:alpha val="1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b">
            <a:normAutofit/>
          </a:bodyPr>
          <a:lstStyle/>
          <a:p>
            <a:pPr lvl="0" algn="ctr" defTabSz="913765">
              <a:lnSpc>
                <a:spcPct val="150000"/>
              </a:lnSpc>
              <a:buSzPct val="25000"/>
              <a:defRPr/>
            </a:pP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5" name="iṧḻíďè">
            <a:extLst>
              <a:ext uri="{FF2B5EF4-FFF2-40B4-BE49-F238E27FC236}">
                <a16:creationId xmlns:a16="http://schemas.microsoft.com/office/drawing/2014/main" id="{3CE4C39B-656B-491A-A2A4-742C1E325182}"/>
              </a:ext>
            </a:extLst>
          </p:cNvPr>
          <p:cNvSpPr/>
          <p:nvPr/>
        </p:nvSpPr>
        <p:spPr>
          <a:xfrm>
            <a:off x="4669152" y="2630047"/>
            <a:ext cx="2853695" cy="3161994"/>
          </a:xfrm>
          <a:prstGeom prst="snip1Rect">
            <a:avLst>
              <a:gd name="adj" fmla="val 29383"/>
            </a:avLst>
          </a:prstGeom>
          <a:solidFill>
            <a:schemeClr val="bg1"/>
          </a:solidFill>
          <a:ln w="3175">
            <a:solidFill>
              <a:srgbClr val="D9D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6" name="îşlïďê">
            <a:extLst>
              <a:ext uri="{FF2B5EF4-FFF2-40B4-BE49-F238E27FC236}">
                <a16:creationId xmlns:a16="http://schemas.microsoft.com/office/drawing/2014/main" id="{9C665D6C-D154-426C-AD05-CFF15ED4E01B}"/>
              </a:ext>
            </a:extLst>
          </p:cNvPr>
          <p:cNvSpPr txBox="1"/>
          <p:nvPr/>
        </p:nvSpPr>
        <p:spPr bwMode="auto">
          <a:xfrm>
            <a:off x="5015966" y="2944077"/>
            <a:ext cx="1996399" cy="374373"/>
          </a:xfrm>
          <a:prstGeom prst="rect">
            <a:avLst/>
          </a:prstGeom>
        </p:spPr>
        <p:txBody>
          <a:bodyPr wrap="square" lIns="91440" tIns="45720" rIns="91440" bIns="45720" anchor="ctr">
            <a:normAutofit fontScale="92500" lnSpcReduction="2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indent="0" algn="ctr">
              <a:defRPr/>
            </a:pPr>
            <a:r>
              <a:rPr lang="zh-CN" altLang="en-US" sz="24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效益</a:t>
            </a:r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iSḻîḋé">
            <a:extLst>
              <a:ext uri="{FF2B5EF4-FFF2-40B4-BE49-F238E27FC236}">
                <a16:creationId xmlns:a16="http://schemas.microsoft.com/office/drawing/2014/main" id="{65F88398-25B2-43CA-9A3E-85337A5E2D09}"/>
              </a:ext>
            </a:extLst>
          </p:cNvPr>
          <p:cNvSpPr/>
          <p:nvPr/>
        </p:nvSpPr>
        <p:spPr>
          <a:xfrm>
            <a:off x="4669153" y="5668860"/>
            <a:ext cx="2853695" cy="123181"/>
          </a:xfrm>
          <a:prstGeom prst="rect">
            <a:avLst/>
          </a:prstGeom>
          <a:solidFill>
            <a:srgbClr val="183E50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8" name="íŝḻïďé">
            <a:extLst>
              <a:ext uri="{FF2B5EF4-FFF2-40B4-BE49-F238E27FC236}">
                <a16:creationId xmlns:a16="http://schemas.microsoft.com/office/drawing/2014/main" id="{8706BEFB-6833-4CCD-AFC2-25FD23194DF1}"/>
              </a:ext>
            </a:extLst>
          </p:cNvPr>
          <p:cNvSpPr/>
          <p:nvPr/>
        </p:nvSpPr>
        <p:spPr bwMode="auto">
          <a:xfrm>
            <a:off x="6802874" y="2630047"/>
            <a:ext cx="719975" cy="719975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183E50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9" name="íṧḷíḑé">
            <a:extLst>
              <a:ext uri="{FF2B5EF4-FFF2-40B4-BE49-F238E27FC236}">
                <a16:creationId xmlns:a16="http://schemas.microsoft.com/office/drawing/2014/main" id="{2192D592-C4D8-4EC9-938D-40400BF43679}"/>
              </a:ext>
            </a:extLst>
          </p:cNvPr>
          <p:cNvSpPr/>
          <p:nvPr/>
        </p:nvSpPr>
        <p:spPr>
          <a:xfrm>
            <a:off x="1356784" y="2630047"/>
            <a:ext cx="2853695" cy="3161994"/>
          </a:xfrm>
          <a:prstGeom prst="snip1Rect">
            <a:avLst>
              <a:gd name="adj" fmla="val 29383"/>
            </a:avLst>
          </a:prstGeom>
          <a:solidFill>
            <a:schemeClr val="bg1"/>
          </a:solidFill>
          <a:ln w="3175">
            <a:solidFill>
              <a:srgbClr val="A62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0" name="íṩḷîḑe">
            <a:extLst>
              <a:ext uri="{FF2B5EF4-FFF2-40B4-BE49-F238E27FC236}">
                <a16:creationId xmlns:a16="http://schemas.microsoft.com/office/drawing/2014/main" id="{D8472609-240D-4463-A925-6292F47310FF}"/>
              </a:ext>
            </a:extLst>
          </p:cNvPr>
          <p:cNvSpPr/>
          <p:nvPr/>
        </p:nvSpPr>
        <p:spPr>
          <a:xfrm>
            <a:off x="1356785" y="5668860"/>
            <a:ext cx="2853695" cy="123181"/>
          </a:xfrm>
          <a:prstGeom prst="rect">
            <a:avLst/>
          </a:prstGeom>
          <a:solidFill>
            <a:srgbClr val="A6292F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1" name="îṣľîḍe">
            <a:extLst>
              <a:ext uri="{FF2B5EF4-FFF2-40B4-BE49-F238E27FC236}">
                <a16:creationId xmlns:a16="http://schemas.microsoft.com/office/drawing/2014/main" id="{8B0E8C14-AAEA-41A0-864B-79B3EA9A78BE}"/>
              </a:ext>
            </a:extLst>
          </p:cNvPr>
          <p:cNvSpPr/>
          <p:nvPr/>
        </p:nvSpPr>
        <p:spPr bwMode="auto">
          <a:xfrm>
            <a:off x="3490506" y="2630047"/>
            <a:ext cx="719975" cy="719975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A6292F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ko-KR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2" name="iṧlîḋè">
            <a:extLst>
              <a:ext uri="{FF2B5EF4-FFF2-40B4-BE49-F238E27FC236}">
                <a16:creationId xmlns:a16="http://schemas.microsoft.com/office/drawing/2014/main" id="{E14B4A1B-566A-4A9B-B10B-BADA1668EF96}"/>
              </a:ext>
            </a:extLst>
          </p:cNvPr>
          <p:cNvSpPr txBox="1"/>
          <p:nvPr/>
        </p:nvSpPr>
        <p:spPr bwMode="auto">
          <a:xfrm>
            <a:off x="1703598" y="2944076"/>
            <a:ext cx="1996399" cy="374373"/>
          </a:xfrm>
          <a:prstGeom prst="rect">
            <a:avLst/>
          </a:prstGeom>
        </p:spPr>
        <p:txBody>
          <a:bodyPr wrap="square" lIns="91440" tIns="45720" rIns="91440" bIns="45720" anchor="ctr">
            <a:normAutofit fontScale="92500" lnSpcReduction="2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indent="0" algn="ctr">
              <a:defRPr/>
            </a:pPr>
            <a:r>
              <a:rPr lang="zh-CN" altLang="en-US" sz="24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支出</a:t>
            </a:r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iSlíḑê">
            <a:extLst>
              <a:ext uri="{FF2B5EF4-FFF2-40B4-BE49-F238E27FC236}">
                <a16:creationId xmlns:a16="http://schemas.microsoft.com/office/drawing/2014/main" id="{8B8B3C4F-ACD0-44C3-BA26-E735FD4B676C}"/>
              </a:ext>
            </a:extLst>
          </p:cNvPr>
          <p:cNvSpPr/>
          <p:nvPr/>
        </p:nvSpPr>
        <p:spPr>
          <a:xfrm>
            <a:off x="7981520" y="2630047"/>
            <a:ext cx="2853695" cy="3161994"/>
          </a:xfrm>
          <a:prstGeom prst="snip1Rect">
            <a:avLst>
              <a:gd name="adj" fmla="val 29383"/>
            </a:avLst>
          </a:prstGeom>
          <a:solidFill>
            <a:schemeClr val="bg1"/>
          </a:solidFill>
          <a:ln w="3175">
            <a:solidFill>
              <a:srgbClr val="A62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4" name="ïśḻíde">
            <a:extLst>
              <a:ext uri="{FF2B5EF4-FFF2-40B4-BE49-F238E27FC236}">
                <a16:creationId xmlns:a16="http://schemas.microsoft.com/office/drawing/2014/main" id="{C3002987-5D0B-4BC1-B836-E9350CC9528F}"/>
              </a:ext>
            </a:extLst>
          </p:cNvPr>
          <p:cNvSpPr/>
          <p:nvPr/>
        </p:nvSpPr>
        <p:spPr>
          <a:xfrm>
            <a:off x="7981521" y="5668860"/>
            <a:ext cx="2853695" cy="123181"/>
          </a:xfrm>
          <a:prstGeom prst="rect">
            <a:avLst/>
          </a:prstGeom>
          <a:solidFill>
            <a:srgbClr val="A6292F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íslîḍè">
            <a:extLst>
              <a:ext uri="{FF2B5EF4-FFF2-40B4-BE49-F238E27FC236}">
                <a16:creationId xmlns:a16="http://schemas.microsoft.com/office/drawing/2014/main" id="{5F68C3D7-62AD-4972-BC1B-C8C317D710A5}"/>
              </a:ext>
            </a:extLst>
          </p:cNvPr>
          <p:cNvSpPr/>
          <p:nvPr/>
        </p:nvSpPr>
        <p:spPr bwMode="auto">
          <a:xfrm>
            <a:off x="10115242" y="2630047"/>
            <a:ext cx="719975" cy="719975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A6292F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ko-KR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6" name="iṥľïďé">
            <a:extLst>
              <a:ext uri="{FF2B5EF4-FFF2-40B4-BE49-F238E27FC236}">
                <a16:creationId xmlns:a16="http://schemas.microsoft.com/office/drawing/2014/main" id="{AD0F5F97-B56F-4D6A-A389-7786D458965E}"/>
              </a:ext>
            </a:extLst>
          </p:cNvPr>
          <p:cNvSpPr txBox="1"/>
          <p:nvPr/>
        </p:nvSpPr>
        <p:spPr bwMode="auto">
          <a:xfrm>
            <a:off x="8328333" y="2944077"/>
            <a:ext cx="1996399" cy="374373"/>
          </a:xfrm>
          <a:prstGeom prst="rect">
            <a:avLst/>
          </a:prstGeom>
        </p:spPr>
        <p:txBody>
          <a:bodyPr wrap="square" lIns="91440" tIns="45720" rIns="91440" bIns="45720" anchor="ctr">
            <a:normAutofit fontScale="92500" lnSpcReduction="2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indent="0" algn="ctr">
              <a:defRPr/>
            </a:pPr>
            <a:r>
              <a:rPr lang="zh-CN" altLang="en-US" sz="24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投资回收期</a:t>
            </a:r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0A49D6-0576-47D4-AABA-743058B26CDA}"/>
              </a:ext>
            </a:extLst>
          </p:cNvPr>
          <p:cNvSpPr txBox="1"/>
          <p:nvPr/>
        </p:nvSpPr>
        <p:spPr>
          <a:xfrm>
            <a:off x="1543481" y="3626835"/>
            <a:ext cx="2705805" cy="128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使用免费的</a:t>
            </a:r>
            <a:r>
              <a:rPr lang="en-US" altLang="zh-CN" sz="18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Tomcat</a:t>
            </a:r>
            <a:r>
              <a:rPr lang="zh-CN" altLang="zh-CN" sz="18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服务器。所需软件都</a:t>
            </a:r>
            <a:r>
              <a:rPr lang="zh-CN" altLang="en-US" sz="18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是免费，</a:t>
            </a:r>
            <a:r>
              <a:rPr lang="zh-CN" altLang="zh-CN" sz="18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已具备</a:t>
            </a:r>
            <a:r>
              <a:rPr lang="zh-CN" altLang="en-US" sz="18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07D505A-4883-421E-B4FD-2B2FF952B926}"/>
              </a:ext>
            </a:extLst>
          </p:cNvPr>
          <p:cNvSpPr txBox="1"/>
          <p:nvPr/>
        </p:nvSpPr>
        <p:spPr>
          <a:xfrm>
            <a:off x="4707957" y="3628334"/>
            <a:ext cx="2705805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网站的广告效应</a:t>
            </a:r>
            <a:r>
              <a:rPr lang="zh-CN" altLang="en-US" sz="18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；完成</a:t>
            </a:r>
            <a:r>
              <a:rPr lang="zh-CN" altLang="zh-CN" sz="1800" kern="100">
                <a:solidFill>
                  <a:srgbClr val="000000"/>
                </a:solidFill>
                <a:effectLst/>
                <a:latin typeface="华文仿宋" panose="0201060004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了网上购物</a:t>
            </a:r>
            <a:r>
              <a:rPr lang="zh-CN" altLang="en-US" sz="1800" kern="100">
                <a:solidFill>
                  <a:srgbClr val="000000"/>
                </a:solidFill>
                <a:effectLst/>
                <a:latin typeface="华文仿宋" panose="0201060004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平台</a:t>
            </a:r>
            <a:r>
              <a:rPr lang="zh-CN" altLang="zh-CN" sz="1800" kern="100">
                <a:solidFill>
                  <a:srgbClr val="000000"/>
                </a:solidFill>
                <a:effectLst/>
                <a:latin typeface="华文仿宋" panose="0201060004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的的开发</a:t>
            </a:r>
            <a:endParaRPr lang="zh-CN" altLang="zh-CN" sz="1800" kern="100">
              <a:solidFill>
                <a:srgbClr val="000000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234F768-ED42-4AE0-A309-F718396FA55E}"/>
              </a:ext>
            </a:extLst>
          </p:cNvPr>
          <p:cNvSpPr txBox="1"/>
          <p:nvPr/>
        </p:nvSpPr>
        <p:spPr>
          <a:xfrm>
            <a:off x="8055464" y="3626835"/>
            <a:ext cx="2705805" cy="87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资本周转速度快，回收期短，风险小，盈利多</a:t>
            </a:r>
            <a:r>
              <a:rPr lang="zh-CN" altLang="en-US" sz="1600" spc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980D893-D603-458A-9922-3E5EBBF70571}"/>
              </a:ext>
            </a:extLst>
          </p:cNvPr>
          <p:cNvGrpSpPr/>
          <p:nvPr/>
        </p:nvGrpSpPr>
        <p:grpSpPr>
          <a:xfrm>
            <a:off x="345986" y="322484"/>
            <a:ext cx="5012077" cy="672685"/>
            <a:chOff x="345986" y="322484"/>
            <a:chExt cx="5012077" cy="672685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C1A4006-D7CA-4696-931F-C9AD42CFA8AC}"/>
                </a:ext>
              </a:extLst>
            </p:cNvPr>
            <p:cNvSpPr txBox="1"/>
            <p:nvPr/>
          </p:nvSpPr>
          <p:spPr>
            <a:xfrm>
              <a:off x="904693" y="395460"/>
              <a:ext cx="4453370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可行性研究</a:t>
              </a:r>
              <a:r>
                <a:rPr lang="en-US" altLang="zh-CN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经济可行性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9DFAEE-AD61-46A3-9377-387F01CB59AA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 dirty="0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670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直角三角形 60">
            <a:extLst>
              <a:ext uri="{FF2B5EF4-FFF2-40B4-BE49-F238E27FC236}">
                <a16:creationId xmlns:a16="http://schemas.microsoft.com/office/drawing/2014/main" id="{337FCAA4-C82C-4781-92BC-87EC97888DDB}"/>
              </a:ext>
            </a:extLst>
          </p:cNvPr>
          <p:cNvSpPr/>
          <p:nvPr/>
        </p:nvSpPr>
        <p:spPr>
          <a:xfrm flipH="1">
            <a:off x="8907746" y="2090837"/>
            <a:ext cx="3638285" cy="5103962"/>
          </a:xfrm>
          <a:prstGeom prst="rtTriangle">
            <a:avLst/>
          </a:prstGeom>
          <a:noFill/>
          <a:ln w="127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îsḻîḓe">
            <a:extLst>
              <a:ext uri="{FF2B5EF4-FFF2-40B4-BE49-F238E27FC236}">
                <a16:creationId xmlns:a16="http://schemas.microsoft.com/office/drawing/2014/main" id="{6043A198-43FA-4618-8A8D-E9C2251D90F2}"/>
              </a:ext>
            </a:extLst>
          </p:cNvPr>
          <p:cNvSpPr/>
          <p:nvPr/>
        </p:nvSpPr>
        <p:spPr bwMode="auto">
          <a:xfrm>
            <a:off x="229360" y="3433541"/>
            <a:ext cx="10858500" cy="4453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160"/>
          </a:p>
        </p:txBody>
      </p:sp>
      <p:sp>
        <p:nvSpPr>
          <p:cNvPr id="5" name="iṥḷiďe">
            <a:extLst>
              <a:ext uri="{FF2B5EF4-FFF2-40B4-BE49-F238E27FC236}">
                <a16:creationId xmlns:a16="http://schemas.microsoft.com/office/drawing/2014/main" id="{7F5175D6-8F4D-4986-96B8-119C14B6B956}"/>
              </a:ext>
            </a:extLst>
          </p:cNvPr>
          <p:cNvSpPr/>
          <p:nvPr/>
        </p:nvSpPr>
        <p:spPr bwMode="auto">
          <a:xfrm>
            <a:off x="2796138" y="3424459"/>
            <a:ext cx="1579289" cy="448778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A629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软件版权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îšḷîḓe">
            <a:extLst>
              <a:ext uri="{FF2B5EF4-FFF2-40B4-BE49-F238E27FC236}">
                <a16:creationId xmlns:a16="http://schemas.microsoft.com/office/drawing/2014/main" id="{B9E96C8C-B0CC-484B-B020-104E223B819E}"/>
              </a:ext>
            </a:extLst>
          </p:cNvPr>
          <p:cNvSpPr/>
          <p:nvPr/>
        </p:nvSpPr>
        <p:spPr bwMode="auto">
          <a:xfrm>
            <a:off x="4306911" y="3424459"/>
            <a:ext cx="1579289" cy="448778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183E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íSḷîďé">
            <a:extLst>
              <a:ext uri="{FF2B5EF4-FFF2-40B4-BE49-F238E27FC236}">
                <a16:creationId xmlns:a16="http://schemas.microsoft.com/office/drawing/2014/main" id="{6A5F2429-C722-4FB2-8FA8-CF5B04997A8A}"/>
              </a:ext>
            </a:extLst>
          </p:cNvPr>
          <p:cNvSpPr/>
          <p:nvPr/>
        </p:nvSpPr>
        <p:spPr bwMode="auto">
          <a:xfrm>
            <a:off x="5817684" y="3424459"/>
            <a:ext cx="1579289" cy="448778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A629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íŝḻiḋê">
            <a:extLst>
              <a:ext uri="{FF2B5EF4-FFF2-40B4-BE49-F238E27FC236}">
                <a16:creationId xmlns:a16="http://schemas.microsoft.com/office/drawing/2014/main" id="{BE10FBC5-AC15-4152-9F1C-8243E1005EBC}"/>
              </a:ext>
            </a:extLst>
          </p:cNvPr>
          <p:cNvSpPr/>
          <p:nvPr/>
        </p:nvSpPr>
        <p:spPr bwMode="auto">
          <a:xfrm>
            <a:off x="7328457" y="3424459"/>
            <a:ext cx="1579289" cy="448778"/>
          </a:xfrm>
          <a:custGeom>
            <a:avLst/>
            <a:gdLst/>
            <a:ahLst/>
            <a:cxnLst>
              <a:cxn ang="0">
                <a:pos x="75" y="125"/>
              </a:cxn>
              <a:cxn ang="0">
                <a:pos x="5" y="18"/>
              </a:cxn>
              <a:cxn ang="0">
                <a:pos x="14" y="0"/>
              </a:cxn>
              <a:cxn ang="0">
                <a:pos x="382" y="0"/>
              </a:cxn>
              <a:cxn ang="0">
                <a:pos x="392" y="6"/>
              </a:cxn>
              <a:cxn ang="0">
                <a:pos x="462" y="113"/>
              </a:cxn>
              <a:cxn ang="0">
                <a:pos x="453" y="131"/>
              </a:cxn>
              <a:cxn ang="0">
                <a:pos x="85" y="131"/>
              </a:cxn>
              <a:cxn ang="0">
                <a:pos x="75" y="125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183E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技术侵权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D40391E-AD69-4B24-BD33-C24C90A6C81D}"/>
              </a:ext>
            </a:extLst>
          </p:cNvPr>
          <p:cNvCxnSpPr/>
          <p:nvPr/>
        </p:nvCxnSpPr>
        <p:spPr>
          <a:xfrm flipV="1">
            <a:off x="3585782" y="2051663"/>
            <a:ext cx="0" cy="137279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F175374-903F-4B9C-8D95-53BA24848457}"/>
              </a:ext>
            </a:extLst>
          </p:cNvPr>
          <p:cNvCxnSpPr/>
          <p:nvPr/>
        </p:nvCxnSpPr>
        <p:spPr>
          <a:xfrm flipV="1">
            <a:off x="6607328" y="2051663"/>
            <a:ext cx="0" cy="137279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237BD1D-E87A-4579-95F8-DF6863FE5CD0}"/>
              </a:ext>
            </a:extLst>
          </p:cNvPr>
          <p:cNvCxnSpPr/>
          <p:nvPr/>
        </p:nvCxnSpPr>
        <p:spPr>
          <a:xfrm flipV="1">
            <a:off x="8118101" y="3873237"/>
            <a:ext cx="0" cy="137279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F11E7DA-6861-4AC5-8D7D-62369A98FD36}"/>
              </a:ext>
            </a:extLst>
          </p:cNvPr>
          <p:cNvCxnSpPr/>
          <p:nvPr/>
        </p:nvCxnSpPr>
        <p:spPr>
          <a:xfrm flipV="1">
            <a:off x="5096555" y="3873237"/>
            <a:ext cx="0" cy="137279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7D932D2-28BC-4DD3-AF4D-BB1F6C682FB7}"/>
              </a:ext>
            </a:extLst>
          </p:cNvPr>
          <p:cNvSpPr txBox="1"/>
          <p:nvPr/>
        </p:nvSpPr>
        <p:spPr>
          <a:xfrm>
            <a:off x="3720006" y="1572209"/>
            <a:ext cx="1761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zh-CN" sz="1800" b="1" kern="100">
                <a:solidFill>
                  <a:srgbClr val="000000"/>
                </a:solidFill>
                <a:effectLst/>
                <a:latin typeface="华文仿宋" panose="0201060004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开发阶段可以使用试用版软件，但正式发布时建议操作系统采用正版软件。</a:t>
            </a:r>
            <a:endParaRPr lang="zh-CN" altLang="zh-CN" sz="1800" b="1" kern="100">
              <a:solidFill>
                <a:srgbClr val="000000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1C224C5-B29C-47D7-B26D-C951F46D3622}"/>
              </a:ext>
            </a:extLst>
          </p:cNvPr>
          <p:cNvSpPr txBox="1"/>
          <p:nvPr/>
        </p:nvSpPr>
        <p:spPr>
          <a:xfrm>
            <a:off x="5092481" y="4898744"/>
            <a:ext cx="2053347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b="1" spc="1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spc="100">
                <a:latin typeface="微软雅黑" panose="020B0503020204020204" pitchFamily="34" charset="-122"/>
                <a:ea typeface="微软雅黑" panose="020B0503020204020204" pitchFamily="34" charset="-122"/>
              </a:rPr>
              <a:t>消费者保护法</a:t>
            </a:r>
            <a:r>
              <a:rPr lang="en-US" altLang="zh-CN" b="1" spc="1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5781520-A301-4D88-ABDC-0C2E0E021911}"/>
              </a:ext>
            </a:extLst>
          </p:cNvPr>
          <p:cNvSpPr txBox="1"/>
          <p:nvPr/>
        </p:nvSpPr>
        <p:spPr>
          <a:xfrm>
            <a:off x="5245786" y="5066990"/>
            <a:ext cx="1761625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endParaRPr lang="zh-CN" altLang="en-US" sz="14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6C70521-A454-44FF-9F6B-82D23516B6E9}"/>
              </a:ext>
            </a:extLst>
          </p:cNvPr>
          <p:cNvSpPr txBox="1"/>
          <p:nvPr/>
        </p:nvSpPr>
        <p:spPr>
          <a:xfrm>
            <a:off x="6658291" y="1572209"/>
            <a:ext cx="1761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zh-CN" b="1" kern="100">
                <a:solidFill>
                  <a:srgbClr val="000000"/>
                </a:solidFill>
                <a:latin typeface="华文仿宋" panose="0201060004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所有技术资料都由</a:t>
            </a:r>
            <a:r>
              <a:rPr lang="zh-CN" altLang="en-US" b="1" kern="100">
                <a:solidFill>
                  <a:srgbClr val="000000"/>
                </a:solidFill>
                <a:latin typeface="华文仿宋" panose="0201060004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本团队</a:t>
            </a:r>
            <a:r>
              <a:rPr lang="zh-CN" altLang="zh-CN" b="1" kern="100">
                <a:solidFill>
                  <a:srgbClr val="000000"/>
                </a:solidFill>
                <a:latin typeface="华文仿宋" panose="0201060004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保管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7783ADC-6719-4235-9D41-D1789ED48ACB}"/>
              </a:ext>
            </a:extLst>
          </p:cNvPr>
          <p:cNvSpPr txBox="1"/>
          <p:nvPr/>
        </p:nvSpPr>
        <p:spPr>
          <a:xfrm>
            <a:off x="8121881" y="3970325"/>
            <a:ext cx="1761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zh-CN" b="1" kern="100">
                <a:solidFill>
                  <a:srgbClr val="000000"/>
                </a:solidFill>
                <a:latin typeface="华文仿宋" panose="0201060004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该平台是是自主开发设计，因此不会构成侵权，在法律上是可行的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58802B3-A932-4FE2-8DDE-6D0992068F09}"/>
              </a:ext>
            </a:extLst>
          </p:cNvPr>
          <p:cNvGrpSpPr/>
          <p:nvPr/>
        </p:nvGrpSpPr>
        <p:grpSpPr>
          <a:xfrm>
            <a:off x="345986" y="322484"/>
            <a:ext cx="4957317" cy="672685"/>
            <a:chOff x="345986" y="322484"/>
            <a:chExt cx="4957317" cy="67268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7E21DAC-4051-49B9-BB83-B05786BA3E76}"/>
                </a:ext>
              </a:extLst>
            </p:cNvPr>
            <p:cNvSpPr txBox="1"/>
            <p:nvPr/>
          </p:nvSpPr>
          <p:spPr>
            <a:xfrm>
              <a:off x="904692" y="395460"/>
              <a:ext cx="4398611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可行性研究</a:t>
              </a:r>
              <a:r>
                <a:rPr lang="en-US" altLang="zh-CN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2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社会可行性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47E1A29-4B49-4F2E-8097-C4EA7A4DED6D}"/>
                </a:ext>
              </a:extLst>
            </p:cNvPr>
            <p:cNvSpPr txBox="1"/>
            <p:nvPr/>
          </p:nvSpPr>
          <p:spPr>
            <a:xfrm>
              <a:off x="345986" y="322484"/>
              <a:ext cx="782597" cy="672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3400" b="1" dirty="0">
                  <a:solidFill>
                    <a:srgbClr val="A6292F"/>
                  </a:solidFill>
                  <a:latin typeface="Bahnschrift SemiBold" panose="020B0502040204020203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3400" dirty="0">
                <a:solidFill>
                  <a:srgbClr val="A6292F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3C5B8BCB-A902-406C-947F-C1F27F765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rgbClr val="C00000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直角三角形 58">
            <a:extLst>
              <a:ext uri="{FF2B5EF4-FFF2-40B4-BE49-F238E27FC236}">
                <a16:creationId xmlns:a16="http://schemas.microsoft.com/office/drawing/2014/main" id="{FD998807-FE78-45D8-9177-013915EDF695}"/>
              </a:ext>
            </a:extLst>
          </p:cNvPr>
          <p:cNvSpPr/>
          <p:nvPr/>
        </p:nvSpPr>
        <p:spPr>
          <a:xfrm>
            <a:off x="9880" y="4913906"/>
            <a:ext cx="3959747" cy="1944094"/>
          </a:xfrm>
          <a:prstGeom prst="rtTriangle">
            <a:avLst/>
          </a:prstGeom>
          <a:solidFill>
            <a:srgbClr val="A6292F">
              <a:alpha val="14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直角三角形 62">
            <a:extLst>
              <a:ext uri="{FF2B5EF4-FFF2-40B4-BE49-F238E27FC236}">
                <a16:creationId xmlns:a16="http://schemas.microsoft.com/office/drawing/2014/main" id="{27DB6D30-8E6D-4EDB-A38E-BCD0E0E86A8C}"/>
              </a:ext>
            </a:extLst>
          </p:cNvPr>
          <p:cNvSpPr/>
          <p:nvPr/>
        </p:nvSpPr>
        <p:spPr>
          <a:xfrm>
            <a:off x="-467560" y="4472564"/>
            <a:ext cx="5542310" cy="2721076"/>
          </a:xfrm>
          <a:prstGeom prst="rtTriangle">
            <a:avLst/>
          </a:prstGeom>
          <a:noFill/>
          <a:ln w="12700">
            <a:solidFill>
              <a:srgbClr val="A6292F">
                <a:alpha val="2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586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6292F"/>
        </a:solidFill>
        <a:ln w="1270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25000"/>
          </a:lnSpc>
          <a:defRPr spc="1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2122</Words>
  <Application>Microsoft Office PowerPoint</Application>
  <PresentationFormat>宽屏</PresentationFormat>
  <Paragraphs>401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等线</vt:lpstr>
      <vt:lpstr>微软雅黑</vt:lpstr>
      <vt:lpstr>等线 Light</vt:lpstr>
      <vt:lpstr>Calibri</vt:lpstr>
      <vt:lpstr>Arial</vt:lpstr>
      <vt:lpstr>Wingdings</vt:lpstr>
      <vt:lpstr>Bahnschrift Light</vt:lpstr>
      <vt:lpstr>Bahnschrift</vt:lpstr>
      <vt:lpstr>微软雅黑 Light</vt:lpstr>
      <vt:lpstr>华文仿宋</vt:lpstr>
      <vt:lpstr>Century Gothic</vt:lpstr>
      <vt:lpstr>Bahnschrift SemiBold</vt:lpstr>
      <vt:lpstr>Segoe UI Light</vt:lpstr>
      <vt:lpstr>Segoe UI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gd sun</dc:creator>
  <cp:lastModifiedBy>孙 淼</cp:lastModifiedBy>
  <cp:revision>110</cp:revision>
  <dcterms:created xsi:type="dcterms:W3CDTF">2019-04-01T06:10:43Z</dcterms:created>
  <dcterms:modified xsi:type="dcterms:W3CDTF">2021-04-25T13:35:25Z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2019-04-13T10:40:13.7985200Z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ec0b2a9e-f428-4b16-965f-a0e954607e40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